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9" r:id="rId4"/>
    <p:sldId id="268" r:id="rId5"/>
    <p:sldId id="271" r:id="rId6"/>
    <p:sldId id="278" r:id="rId7"/>
    <p:sldId id="273" r:id="rId8"/>
    <p:sldId id="274" r:id="rId9"/>
    <p:sldId id="275" r:id="rId10"/>
    <p:sldId id="276" r:id="rId11"/>
    <p:sldId id="277" r:id="rId12"/>
    <p:sldId id="27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40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CB510-C2A4-468B-9771-473DAC3901D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B0DD4-ED16-49BB-8165-120F5FEE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6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3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5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7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45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3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20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6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21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25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64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8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0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85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88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87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9B755F36ED3D235DEC1CAABDF0F0895E6D3D76CEFA77D5D23CC831101B3591512902373D999C7E0308BA4A9B6FAC05DA4BAFD5A10139D9G0J2C" TargetMode="External"/><Relationship Id="rId5" Type="http://schemas.openxmlformats.org/officeDocument/2006/relationships/hyperlink" Target="consultantplus://offline/ref=9B755F36ED3D235DEC1CAABDF0F0895E6D3D7DCAFD70D5D23CC831101B3591512902373E98987D5352AA4ED23BA11ADA56B1D4BF01G3JCC" TargetMode="External"/><Relationship Id="rId4" Type="http://schemas.openxmlformats.org/officeDocument/2006/relationships/hyperlink" Target="consultantplus://offline/ref=9B755F36ED3D235DEC1CAABDF0F0895E6D3D76CEFA77D5D23CC831101B3591512902373D9F9D7E0008BA4A9B6FAC05DA4BAFD5A10139D9G0J2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9A1713B-6562-FFA5-5EEE-6E4272277351}"/>
              </a:ext>
            </a:extLst>
          </p:cNvPr>
          <p:cNvSpPr txBox="1">
            <a:spLocks/>
          </p:cNvSpPr>
          <p:nvPr/>
        </p:nvSpPr>
        <p:spPr>
          <a:xfrm>
            <a:off x="1297460" y="1887103"/>
            <a:ext cx="6567616" cy="3802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2A3A7B"/>
                </a:solidFill>
              </a:rPr>
              <a:t>УФНС РОССИИ ПО АМУРСКОЙ ОБЛАСТИ </a:t>
            </a:r>
            <a:endParaRPr lang="ru-RU" sz="1600" dirty="0">
              <a:solidFill>
                <a:srgbClr val="2A3A7B"/>
              </a:solidFill>
            </a:endParaRPr>
          </a:p>
        </p:txBody>
      </p:sp>
      <p:sp>
        <p:nvSpPr>
          <p:cNvPr id="16" name="Текст 5">
            <a:extLst>
              <a:ext uri="{FF2B5EF4-FFF2-40B4-BE49-F238E27FC236}">
                <a16:creationId xmlns="" xmlns:a16="http://schemas.microsoft.com/office/drawing/2014/main" id="{BF8F81C8-7A12-6529-B055-02299F8A04D0}"/>
              </a:ext>
            </a:extLst>
          </p:cNvPr>
          <p:cNvSpPr txBox="1">
            <a:spLocks/>
          </p:cNvSpPr>
          <p:nvPr/>
        </p:nvSpPr>
        <p:spPr>
          <a:xfrm>
            <a:off x="1297459" y="2427734"/>
            <a:ext cx="6567617" cy="14349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800" b="1" dirty="0" err="1" smtClean="0">
                <a:solidFill>
                  <a:srgbClr val="2A3A7B"/>
                </a:solidFill>
                <a:latin typeface="+mj-lt"/>
              </a:rPr>
              <a:t>Вебинар</a:t>
            </a:r>
            <a:r>
              <a:rPr lang="ru-RU" sz="1800" b="1" dirty="0" smtClean="0">
                <a:solidFill>
                  <a:srgbClr val="2A3A7B"/>
                </a:solidFill>
                <a:latin typeface="+mj-lt"/>
              </a:rPr>
              <a:t> на тему: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2A3A7B"/>
                </a:solidFill>
                <a:latin typeface="+mj-lt"/>
              </a:rPr>
              <a:t>Обязанность </a:t>
            </a:r>
            <a:r>
              <a:rPr lang="ru-RU" sz="2000" b="1" dirty="0">
                <a:solidFill>
                  <a:srgbClr val="2A3A7B"/>
                </a:solidFill>
                <a:latin typeface="+mj-lt"/>
              </a:rPr>
              <a:t>предоставления физическими лицами деклараций по форме 3-НДФЛ по полученным  доходам от продажи, дарения имущества, сдача имущества в аренду в </a:t>
            </a:r>
            <a:r>
              <a:rPr lang="ru-RU" sz="2000" b="1" dirty="0" smtClean="0">
                <a:solidFill>
                  <a:srgbClr val="2A3A7B"/>
                </a:solidFill>
                <a:latin typeface="+mj-lt"/>
              </a:rPr>
              <a:t>2024 </a:t>
            </a:r>
            <a:r>
              <a:rPr lang="ru-RU" sz="2000" b="1" dirty="0" smtClean="0">
                <a:solidFill>
                  <a:srgbClr val="2A3A7B"/>
                </a:solidFill>
                <a:latin typeface="+mj-lt"/>
              </a:rPr>
              <a:t>году</a:t>
            </a:r>
            <a:endParaRPr lang="ru-RU" sz="2000" b="1" dirty="0">
              <a:solidFill>
                <a:srgbClr val="2A3A7B"/>
              </a:solidFill>
              <a:latin typeface="+mj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43C4EA9-1284-5A71-481C-52F3405A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152146"/>
            <a:ext cx="675091" cy="771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879" y="4011910"/>
            <a:ext cx="6510197" cy="992577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r" defTabSz="914220"/>
            <a:r>
              <a:rPr lang="ru-RU" sz="1600" dirty="0" smtClean="0">
                <a:cs typeface="Times New Roman"/>
              </a:rPr>
              <a:t>23 октября 2025</a:t>
            </a:r>
            <a:r>
              <a:rPr lang="ru-RU" sz="1600" spc="-30" dirty="0" smtClean="0">
                <a:cs typeface="Times New Roman"/>
              </a:rPr>
              <a:t> </a:t>
            </a:r>
            <a:r>
              <a:rPr lang="ru-RU" sz="1600" spc="-20" dirty="0" smtClean="0">
                <a:cs typeface="Times New Roman"/>
              </a:rPr>
              <a:t>года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 defTabSz="914220"/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Заместитель начальника отдела</a:t>
            </a:r>
          </a:p>
          <a:p>
            <a:pPr algn="r" defTabSz="914220"/>
            <a:r>
              <a:rPr lang="ru-RU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камерального 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контроля НДФЛ и СВ №2 </a:t>
            </a:r>
          </a:p>
          <a:p>
            <a:pPr algn="r" defTabSz="914220"/>
            <a:r>
              <a:rPr lang="ru-RU" sz="1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В</a:t>
            </a:r>
            <a:r>
              <a:rPr lang="ru-RU" sz="1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Загороднюк</a:t>
            </a:r>
            <a:endParaRPr lang="ru-RU" sz="1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3C4EA9-1284-5A71-481C-52F3405A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047" y="1275606"/>
            <a:ext cx="1041622" cy="1190425"/>
          </a:xfrm>
          <a:prstGeom prst="rect">
            <a:avLst/>
          </a:prstGeom>
        </p:spPr>
      </p:pic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89A1713B-6562-FFA5-5EEE-6E4272277351}"/>
              </a:ext>
            </a:extLst>
          </p:cNvPr>
          <p:cNvSpPr txBox="1">
            <a:spLocks/>
          </p:cNvSpPr>
          <p:nvPr/>
        </p:nvSpPr>
        <p:spPr>
          <a:xfrm>
            <a:off x="2111152" y="2738321"/>
            <a:ext cx="4896544" cy="3802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rgbClr val="2A3A7B"/>
                </a:solidFill>
              </a:rPr>
              <a:t>СПАСИБО ЗА ВНИМАНИЕ!</a:t>
            </a:r>
            <a:endParaRPr lang="ru-RU" sz="1800" dirty="0">
              <a:solidFill>
                <a:srgbClr val="2A3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  <a:latin typeface="+mj-lt"/>
              </a:rPr>
              <a:t>2</a:t>
            </a:fld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FE1BE-1C4A-5D76-9B3B-B54E7F0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77536"/>
            <a:ext cx="561694" cy="641937"/>
          </a:xfrm>
          <a:prstGeom prst="rect">
            <a:avLst/>
          </a:prstGeom>
        </p:spPr>
      </p:pic>
      <p:sp>
        <p:nvSpPr>
          <p:cNvPr id="28" name="Заголовок 32"/>
          <p:cNvSpPr txBox="1">
            <a:spLocks/>
          </p:cNvSpPr>
          <p:nvPr/>
        </p:nvSpPr>
        <p:spPr>
          <a:xfrm>
            <a:off x="2343150" y="211457"/>
            <a:ext cx="578148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79C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ДЕКЛАРАЦИОННАЯ КАМПАНИЯ 2025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</a:b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D79C9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0233" y="555526"/>
            <a:ext cx="7570120" cy="7415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53993" rIns="68568" bIns="107979" rtlCol="0" anchor="ctr"/>
          <a:lstStyle/>
          <a:p>
            <a:pPr marL="0" marR="0" lvl="0" indent="0" algn="ctr" defTabSz="91419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19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представления декларации по форме 3-НДФЛ</a:t>
            </a:r>
          </a:p>
          <a:p>
            <a:pPr marL="0" marR="0" lvl="0" indent="0" algn="ctr" defTabSz="91419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 2025 году – 30 апреля </a:t>
            </a:r>
          </a:p>
          <a:p>
            <a:pPr marL="0" marR="0" lvl="0" indent="0" algn="ctr" defTabSz="91419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841395F6-F2A5-4221-B4BE-DDCDAB20BBD3}"/>
              </a:ext>
            </a:extLst>
          </p:cNvPr>
          <p:cNvSpPr txBox="1">
            <a:spLocks/>
          </p:cNvSpPr>
          <p:nvPr/>
        </p:nvSpPr>
        <p:spPr>
          <a:xfrm>
            <a:off x="175147" y="1371039"/>
            <a:ext cx="5181246" cy="34979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80984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buClr>
                <a:srgbClr val="CAD82A"/>
              </a:buClr>
              <a:buSzTx/>
              <a:buFont typeface="Arial" panose="020B0604020202020204" pitchFamily="34" charset="0"/>
              <a:buNone/>
              <a:tabLst>
                <a:tab pos="257126" algn="l"/>
              </a:tabLst>
              <a:defRPr/>
            </a:pPr>
            <a:r>
              <a:rPr kumimoji="0" lang="ru-RU" sz="1800" b="1" i="0" u="none" strike="noStrike" kern="800" cap="none" spc="-13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Обязаны представить </a:t>
            </a:r>
            <a:r>
              <a:rPr kumimoji="0" lang="ru-RU" sz="1800" b="1" i="0" u="none" strike="noStrike" kern="800" cap="none" spc="-13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декларации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buClr>
                <a:srgbClr val="CAD82A"/>
              </a:buClr>
              <a:buSzTx/>
              <a:buFont typeface="Arial" panose="020B0604020202020204" pitchFamily="34" charset="0"/>
              <a:buNone/>
              <a:tabLst>
                <a:tab pos="257126" algn="l"/>
              </a:tabLst>
              <a:defRPr/>
            </a:pPr>
            <a:r>
              <a:rPr kumimoji="0" lang="ru-RU" sz="1800" b="1" i="0" u="none" strike="noStrike" kern="800" cap="none" spc="-13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при </a:t>
            </a:r>
            <a:r>
              <a:rPr kumimoji="0" lang="ru-RU" sz="1800" b="1" i="0" u="none" strike="noStrike" kern="800" cap="none" spc="-13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получении дохода</a:t>
            </a:r>
            <a:r>
              <a:rPr kumimoji="0" lang="ru-RU" sz="1800" b="1" i="0" u="none" strike="noStrike" kern="800" cap="none" spc="-13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  <a:endParaRPr kumimoji="0" lang="ru-RU" sz="900" b="1" i="0" u="none" strike="noStrike" kern="800" cap="none" spc="-13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8045" y="1955540"/>
            <a:ext cx="5049839" cy="71107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marL="0" marR="0" lvl="0" indent="0" defTabSz="914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 продажи недвижимости, которая была в собственности меньше 3-х лет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(распространяется на объекты и физических лиц в Амурской области)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4883" y="2754869"/>
            <a:ext cx="5043001" cy="93432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marL="0" marR="0" lvl="0" indent="0" defTabSz="914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 виде подарка не от близких родственников, по договору уступки права требования, от продажи доли в уставном капитале, от реализации ценных бумаг, при выигрыше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9030" y="3793163"/>
            <a:ext cx="5043001" cy="3288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marL="0" marR="0" lvl="0" indent="0" defTabSz="914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 сдачи квартиры в аренду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3802" y="4235556"/>
            <a:ext cx="5043001" cy="47433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marL="0" marR="0" lvl="0" indent="0" defTabSz="914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 зарубежных источников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436097" y="1384210"/>
            <a:ext cx="3456384" cy="9268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68" tIns="34289" rIns="68568" bIns="34289" rtlCol="0" anchor="ctr"/>
          <a:lstStyle/>
          <a:p>
            <a:pPr marL="0" marR="0" lvl="0" indent="0" algn="ctr" defTabSz="91419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Более 5 тысячам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амурчан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необходимо отчитаться </a:t>
            </a:r>
          </a:p>
          <a:p>
            <a:pPr marL="0" marR="0" lvl="0" indent="0" algn="ctr" defTabSz="914198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 доходах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2024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год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7066331" y="2319536"/>
            <a:ext cx="241973" cy="158301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36097" y="2476883"/>
            <a:ext cx="3456383" cy="2183100"/>
            <a:chOff x="5436097" y="2571751"/>
            <a:chExt cx="3456383" cy="21831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436097" y="2571751"/>
              <a:ext cx="3456383" cy="21831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1430" tIns="45715" rIns="91430" bIns="45715">
              <a:no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Представить декларацию можно: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504301" y="3350146"/>
              <a:ext cx="3236544" cy="2923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1430" tIns="45715" rIns="91430" bIns="45715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в отделения МФЦ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504300" y="3672086"/>
              <a:ext cx="3236546" cy="2923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1430" tIns="45715" rIns="91430" bIns="45715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через портал </a:t>
              </a:r>
              <a:r>
                <a:rPr kumimoji="0" lang="ru-RU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Госуслуг</a:t>
              </a:r>
              <a:endPara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504300" y="3998218"/>
              <a:ext cx="3236546" cy="2923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1430" tIns="45715" rIns="91430" bIns="45715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принести лично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504300" y="4320158"/>
              <a:ext cx="3236545" cy="2923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1430" tIns="45715" rIns="91430" bIns="45715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отправить по почте с описью вложения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504300" y="2890262"/>
              <a:ext cx="3236544" cy="41638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1430" tIns="45715" rIns="91430" bIns="45715">
              <a:spAutoFit/>
            </a:bodyPr>
            <a:lstStyle/>
            <a:p>
              <a:pPr marR="0" lvl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в «Личном кабинете налогоплательщика физического лица»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5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FE1BE-1C4A-5D76-9B3B-B54E7F0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77536"/>
            <a:ext cx="561694" cy="641937"/>
          </a:xfrm>
          <a:prstGeom prst="rect">
            <a:avLst/>
          </a:prstGeom>
        </p:spPr>
      </p:pic>
      <p:sp>
        <p:nvSpPr>
          <p:cNvPr id="26" name="object 13"/>
          <p:cNvSpPr txBox="1">
            <a:spLocks/>
          </p:cNvSpPr>
          <p:nvPr/>
        </p:nvSpPr>
        <p:spPr>
          <a:xfrm>
            <a:off x="259747" y="180774"/>
            <a:ext cx="6747510" cy="3390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>
              <a:defRPr sz="1800" b="1" i="0">
                <a:solidFill>
                  <a:srgbClr val="0D79C9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ru-RU" sz="2100" kern="0" spc="-8" dirty="0" smtClean="0">
                <a:solidFill>
                  <a:srgbClr val="005AA9"/>
                </a:solidFill>
                <a:latin typeface="+mn-lt"/>
                <a:cs typeface="Trebuchet MS"/>
              </a:rPr>
              <a:t>Имущественные</a:t>
            </a:r>
            <a:r>
              <a:rPr lang="ru-RU" sz="2100" kern="0" spc="-34" dirty="0" smtClean="0">
                <a:solidFill>
                  <a:srgbClr val="005AA9"/>
                </a:solidFill>
                <a:latin typeface="+mn-lt"/>
                <a:cs typeface="Trebuchet MS"/>
              </a:rPr>
              <a:t> </a:t>
            </a:r>
            <a:r>
              <a:rPr lang="ru-RU" sz="2100" kern="0" dirty="0" smtClean="0">
                <a:solidFill>
                  <a:srgbClr val="005AA9"/>
                </a:solidFill>
                <a:latin typeface="+mn-lt"/>
                <a:cs typeface="Trebuchet MS"/>
              </a:rPr>
              <a:t>налоговые</a:t>
            </a:r>
            <a:r>
              <a:rPr lang="ru-RU" sz="2100" kern="0" spc="-64" dirty="0" smtClean="0">
                <a:solidFill>
                  <a:srgbClr val="005AA9"/>
                </a:solidFill>
                <a:latin typeface="+mn-lt"/>
                <a:cs typeface="Trebuchet MS"/>
              </a:rPr>
              <a:t> </a:t>
            </a:r>
            <a:r>
              <a:rPr lang="ru-RU" sz="2100" kern="0" dirty="0" smtClean="0">
                <a:solidFill>
                  <a:srgbClr val="005AA9"/>
                </a:solidFill>
                <a:latin typeface="+mn-lt"/>
                <a:cs typeface="Trebuchet MS"/>
              </a:rPr>
              <a:t>вычеты</a:t>
            </a:r>
            <a:r>
              <a:rPr lang="ru-RU" sz="2100" kern="0" spc="-60" dirty="0" smtClean="0">
                <a:solidFill>
                  <a:srgbClr val="005AA9"/>
                </a:solidFill>
                <a:latin typeface="+mn-lt"/>
                <a:cs typeface="Trebuchet MS"/>
              </a:rPr>
              <a:t> </a:t>
            </a:r>
            <a:r>
              <a:rPr lang="ru-RU" sz="2100" kern="0" dirty="0" smtClean="0">
                <a:solidFill>
                  <a:srgbClr val="005AA9"/>
                </a:solidFill>
                <a:latin typeface="+mn-lt"/>
                <a:cs typeface="Trebuchet MS"/>
              </a:rPr>
              <a:t>(ст.</a:t>
            </a:r>
            <a:r>
              <a:rPr lang="ru-RU" sz="2100" kern="0" spc="-68" dirty="0" smtClean="0">
                <a:solidFill>
                  <a:srgbClr val="005AA9"/>
                </a:solidFill>
                <a:latin typeface="+mn-lt"/>
                <a:cs typeface="Trebuchet MS"/>
              </a:rPr>
              <a:t> </a:t>
            </a:r>
            <a:r>
              <a:rPr lang="ru-RU" sz="2100" kern="0" dirty="0" smtClean="0">
                <a:solidFill>
                  <a:srgbClr val="005AA9"/>
                </a:solidFill>
                <a:latin typeface="+mn-lt"/>
                <a:cs typeface="Trebuchet MS"/>
              </a:rPr>
              <a:t>220</a:t>
            </a:r>
            <a:r>
              <a:rPr lang="ru-RU" sz="2100" kern="0" spc="-56" dirty="0" smtClean="0">
                <a:solidFill>
                  <a:srgbClr val="005AA9"/>
                </a:solidFill>
                <a:latin typeface="+mn-lt"/>
                <a:cs typeface="Trebuchet MS"/>
              </a:rPr>
              <a:t> </a:t>
            </a:r>
            <a:r>
              <a:rPr lang="ru-RU" sz="2100" kern="0" dirty="0" smtClean="0">
                <a:solidFill>
                  <a:srgbClr val="005AA9"/>
                </a:solidFill>
                <a:latin typeface="+mn-lt"/>
                <a:cs typeface="Trebuchet MS"/>
              </a:rPr>
              <a:t>НК</a:t>
            </a:r>
            <a:r>
              <a:rPr lang="ru-RU" sz="2100" kern="0" spc="-68" dirty="0" smtClean="0">
                <a:solidFill>
                  <a:srgbClr val="005AA9"/>
                </a:solidFill>
                <a:latin typeface="+mn-lt"/>
                <a:cs typeface="Trebuchet MS"/>
              </a:rPr>
              <a:t> </a:t>
            </a:r>
            <a:r>
              <a:rPr lang="ru-RU" sz="2100" kern="0" spc="-19" dirty="0" smtClean="0">
                <a:solidFill>
                  <a:srgbClr val="005AA9"/>
                </a:solidFill>
                <a:latin typeface="+mn-lt"/>
                <a:cs typeface="Trebuchet MS"/>
              </a:rPr>
              <a:t>РФ)</a:t>
            </a:r>
            <a:endParaRPr lang="ru-RU" sz="2100" kern="0" dirty="0">
              <a:latin typeface="+mn-lt"/>
              <a:cs typeface="Trebuchet MS"/>
            </a:endParaRPr>
          </a:p>
        </p:txBody>
      </p:sp>
      <p:grpSp>
        <p:nvGrpSpPr>
          <p:cNvPr id="27" name="object 14"/>
          <p:cNvGrpSpPr/>
          <p:nvPr/>
        </p:nvGrpSpPr>
        <p:grpSpPr>
          <a:xfrm>
            <a:off x="424053" y="846963"/>
            <a:ext cx="5660114" cy="1178433"/>
            <a:chOff x="565404" y="1129283"/>
            <a:chExt cx="7546818" cy="1571244"/>
          </a:xfrm>
        </p:grpSpPr>
        <p:pic>
          <p:nvPicPr>
            <p:cNvPr id="28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1749" y="1129283"/>
              <a:ext cx="4000473" cy="640841"/>
            </a:xfrm>
            <a:prstGeom prst="rect">
              <a:avLst/>
            </a:prstGeom>
          </p:spPr>
        </p:pic>
        <p:pic>
          <p:nvPicPr>
            <p:cNvPr id="29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404" y="1536191"/>
              <a:ext cx="1513332" cy="1164336"/>
            </a:xfrm>
            <a:prstGeom prst="rect">
              <a:avLst/>
            </a:prstGeom>
          </p:spPr>
        </p:pic>
      </p:grpSp>
      <p:sp>
        <p:nvSpPr>
          <p:cNvPr id="30" name="object 17"/>
          <p:cNvSpPr txBox="1"/>
          <p:nvPr/>
        </p:nvSpPr>
        <p:spPr>
          <a:xfrm>
            <a:off x="1998249" y="900493"/>
            <a:ext cx="6402801" cy="1061348"/>
          </a:xfrm>
          <a:prstGeom prst="rect">
            <a:avLst/>
          </a:prstGeom>
        </p:spPr>
        <p:txBody>
          <a:bodyPr vert="horz" wrap="square" lIns="0" tIns="70009" rIns="0" bIns="0" rtlCol="0">
            <a:spAutoFit/>
          </a:bodyPr>
          <a:lstStyle/>
          <a:p>
            <a:pPr marL="1239679">
              <a:spcBef>
                <a:spcPts val="551"/>
              </a:spcBef>
            </a:pPr>
            <a:r>
              <a:rPr sz="14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ПРИ</a:t>
            </a:r>
            <a:r>
              <a:rPr sz="1400" b="1" kern="0" spc="-53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ПРОДАЖЕ</a:t>
            </a:r>
            <a:r>
              <a:rPr sz="1400" b="1" kern="0" spc="-45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sz="1400" b="1" kern="0" spc="-8" dirty="0">
                <a:solidFill>
                  <a:srgbClr val="FFFFFF"/>
                </a:solidFill>
                <a:cs typeface="Times New Roman" panose="02020603050405020304" pitchFamily="18" charset="0"/>
              </a:rPr>
              <a:t>ИМУЩЕСТВА</a:t>
            </a:r>
            <a:endParaRPr sz="14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R="41910" algn="ctr">
              <a:spcBef>
                <a:spcPts val="638"/>
              </a:spcBef>
            </a:pPr>
            <a:r>
              <a:rPr b="1" kern="0" dirty="0">
                <a:solidFill>
                  <a:srgbClr val="821A08"/>
                </a:solidFill>
                <a:cs typeface="Times New Roman" panose="02020603050405020304" pitchFamily="18" charset="0"/>
              </a:rPr>
              <a:t>Предоставляемый</a:t>
            </a:r>
            <a:r>
              <a:rPr b="1" kern="0" spc="-64" dirty="0">
                <a:solidFill>
                  <a:srgbClr val="821A08"/>
                </a:solidFill>
                <a:cs typeface="Times New Roman" panose="02020603050405020304" pitchFamily="18" charset="0"/>
              </a:rPr>
              <a:t> </a:t>
            </a:r>
            <a:r>
              <a:rPr b="1" kern="0" dirty="0">
                <a:solidFill>
                  <a:srgbClr val="821A08"/>
                </a:solidFill>
                <a:cs typeface="Times New Roman" panose="02020603050405020304" pitchFamily="18" charset="0"/>
              </a:rPr>
              <a:t>размер</a:t>
            </a:r>
            <a:r>
              <a:rPr b="1" kern="0" spc="-68" dirty="0">
                <a:solidFill>
                  <a:srgbClr val="821A08"/>
                </a:solidFill>
                <a:cs typeface="Times New Roman" panose="02020603050405020304" pitchFamily="18" charset="0"/>
              </a:rPr>
              <a:t> </a:t>
            </a:r>
            <a:r>
              <a:rPr b="1" kern="0" spc="-15" dirty="0">
                <a:solidFill>
                  <a:srgbClr val="821A08"/>
                </a:solidFill>
                <a:cs typeface="Times New Roman" panose="02020603050405020304" pitchFamily="18" charset="0"/>
              </a:rPr>
              <a:t>ИНВ:</a:t>
            </a:r>
            <a:endParaRPr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15"/>
              </a:spcBef>
              <a:tabLst>
                <a:tab pos="372428" algn="l"/>
              </a:tabLst>
            </a:pPr>
            <a:r>
              <a:rPr sz="1400" b="1" kern="0" spc="-1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это</a:t>
            </a:r>
            <a:r>
              <a:rPr sz="14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	</a:t>
            </a:r>
            <a:r>
              <a:rPr sz="14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фактически</a:t>
            </a:r>
            <a:r>
              <a:rPr sz="1400" b="1" kern="0" spc="-2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4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произведенные</a:t>
            </a:r>
            <a:r>
              <a:rPr sz="1400" b="1" kern="0" spc="-4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4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</a:t>
            </a:r>
            <a:r>
              <a:rPr sz="1400" b="1" kern="0" spc="-26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4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документально</a:t>
            </a:r>
            <a:r>
              <a:rPr sz="1400" b="1" kern="0" spc="-26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4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подтвержденные</a:t>
            </a:r>
            <a:endParaRPr sz="14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R="41910" algn="ctr">
              <a:lnSpc>
                <a:spcPts val="1613"/>
              </a:lnSpc>
            </a:pPr>
            <a:r>
              <a:rPr lang="ru-RU" sz="1400" b="1" kern="0" spc="-8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</a:t>
            </a:r>
            <a:r>
              <a:rPr sz="1400" b="1" kern="0" spc="-8" dirty="0" err="1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асходы</a:t>
            </a:r>
            <a:r>
              <a:rPr lang="en-US" sz="1400" b="1" kern="0" spc="-8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b="1" kern="0" spc="-19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или</a:t>
            </a:r>
            <a:endParaRPr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object 18"/>
          <p:cNvSpPr/>
          <p:nvPr/>
        </p:nvSpPr>
        <p:spPr>
          <a:xfrm>
            <a:off x="734226" y="2662940"/>
            <a:ext cx="522446" cy="363855"/>
          </a:xfrm>
          <a:custGeom>
            <a:avLst/>
            <a:gdLst/>
            <a:ahLst/>
            <a:cxnLst/>
            <a:rect l="l" t="t" r="r" b="b"/>
            <a:pathLst>
              <a:path w="696594" h="485139">
                <a:moveTo>
                  <a:pt x="464127" y="0"/>
                </a:moveTo>
                <a:lnTo>
                  <a:pt x="505490" y="1270"/>
                </a:lnTo>
                <a:lnTo>
                  <a:pt x="555233" y="5080"/>
                </a:lnTo>
                <a:lnTo>
                  <a:pt x="606266" y="12700"/>
                </a:lnTo>
                <a:lnTo>
                  <a:pt x="651497" y="27940"/>
                </a:lnTo>
                <a:lnTo>
                  <a:pt x="683835" y="49530"/>
                </a:lnTo>
                <a:lnTo>
                  <a:pt x="696190" y="81280"/>
                </a:lnTo>
                <a:lnTo>
                  <a:pt x="696190" y="148590"/>
                </a:lnTo>
                <a:lnTo>
                  <a:pt x="694157" y="162560"/>
                </a:lnTo>
                <a:lnTo>
                  <a:pt x="688006" y="173990"/>
                </a:lnTo>
                <a:lnTo>
                  <a:pt x="677659" y="185420"/>
                </a:lnTo>
                <a:lnTo>
                  <a:pt x="663038" y="195580"/>
                </a:lnTo>
                <a:lnTo>
                  <a:pt x="663038" y="208280"/>
                </a:lnTo>
                <a:lnTo>
                  <a:pt x="676610" y="217170"/>
                </a:lnTo>
                <a:lnTo>
                  <a:pt x="687074" y="228600"/>
                </a:lnTo>
                <a:lnTo>
                  <a:pt x="693808" y="241300"/>
                </a:lnTo>
                <a:lnTo>
                  <a:pt x="696190" y="256540"/>
                </a:lnTo>
                <a:lnTo>
                  <a:pt x="696190" y="323850"/>
                </a:lnTo>
                <a:lnTo>
                  <a:pt x="673398" y="364490"/>
                </a:lnTo>
                <a:lnTo>
                  <a:pt x="605851" y="391160"/>
                </a:lnTo>
                <a:lnTo>
                  <a:pt x="540273" y="401320"/>
                </a:lnTo>
                <a:lnTo>
                  <a:pt x="464127" y="405130"/>
                </a:lnTo>
                <a:lnTo>
                  <a:pt x="458403" y="426720"/>
                </a:lnTo>
                <a:lnTo>
                  <a:pt x="413078" y="461010"/>
                </a:lnTo>
                <a:lnTo>
                  <a:pt x="373788" y="472440"/>
                </a:lnTo>
                <a:lnTo>
                  <a:pt x="308209" y="482600"/>
                </a:lnTo>
                <a:lnTo>
                  <a:pt x="271107" y="485140"/>
                </a:lnTo>
                <a:lnTo>
                  <a:pt x="190700" y="485140"/>
                </a:lnTo>
                <a:lnTo>
                  <a:pt x="140957" y="481330"/>
                </a:lnTo>
                <a:lnTo>
                  <a:pt x="89924" y="472440"/>
                </a:lnTo>
                <a:lnTo>
                  <a:pt x="44693" y="458470"/>
                </a:lnTo>
                <a:lnTo>
                  <a:pt x="26727" y="445770"/>
                </a:lnTo>
                <a:lnTo>
                  <a:pt x="256370" y="445770"/>
                </a:lnTo>
                <a:lnTo>
                  <a:pt x="264697" y="444500"/>
                </a:lnTo>
                <a:lnTo>
                  <a:pt x="280962" y="444500"/>
                </a:lnTo>
                <a:lnTo>
                  <a:pt x="280962" y="440690"/>
                </a:lnTo>
                <a:lnTo>
                  <a:pt x="314114" y="440690"/>
                </a:lnTo>
                <a:lnTo>
                  <a:pt x="339522" y="436880"/>
                </a:lnTo>
                <a:lnTo>
                  <a:pt x="347266" y="435610"/>
                </a:lnTo>
                <a:lnTo>
                  <a:pt x="347266" y="427990"/>
                </a:lnTo>
                <a:lnTo>
                  <a:pt x="380418" y="427990"/>
                </a:lnTo>
                <a:lnTo>
                  <a:pt x="394339" y="422910"/>
                </a:lnTo>
                <a:lnTo>
                  <a:pt x="404764" y="416560"/>
                </a:lnTo>
                <a:lnTo>
                  <a:pt x="411304" y="410210"/>
                </a:lnTo>
                <a:lnTo>
                  <a:pt x="413570" y="405130"/>
                </a:lnTo>
                <a:lnTo>
                  <a:pt x="413570" y="403860"/>
                </a:lnTo>
                <a:lnTo>
                  <a:pt x="82051" y="403860"/>
                </a:lnTo>
                <a:lnTo>
                  <a:pt x="64853" y="398780"/>
                </a:lnTo>
                <a:lnTo>
                  <a:pt x="56643" y="396240"/>
                </a:lnTo>
                <a:lnTo>
                  <a:pt x="48899" y="392430"/>
                </a:lnTo>
                <a:lnTo>
                  <a:pt x="0" y="392430"/>
                </a:lnTo>
                <a:lnTo>
                  <a:pt x="0" y="377190"/>
                </a:lnTo>
                <a:lnTo>
                  <a:pt x="306020" y="377190"/>
                </a:lnTo>
                <a:lnTo>
                  <a:pt x="314114" y="375920"/>
                </a:lnTo>
                <a:lnTo>
                  <a:pt x="314114" y="373380"/>
                </a:lnTo>
                <a:lnTo>
                  <a:pt x="347266" y="373380"/>
                </a:lnTo>
                <a:lnTo>
                  <a:pt x="372674" y="369570"/>
                </a:lnTo>
                <a:lnTo>
                  <a:pt x="380418" y="368300"/>
                </a:lnTo>
                <a:lnTo>
                  <a:pt x="380418" y="363220"/>
                </a:lnTo>
                <a:lnTo>
                  <a:pt x="496450" y="363220"/>
                </a:lnTo>
                <a:lnTo>
                  <a:pt x="513026" y="361950"/>
                </a:lnTo>
                <a:lnTo>
                  <a:pt x="513026" y="359410"/>
                </a:lnTo>
                <a:lnTo>
                  <a:pt x="546178" y="359410"/>
                </a:lnTo>
                <a:lnTo>
                  <a:pt x="563375" y="356870"/>
                </a:lnTo>
                <a:lnTo>
                  <a:pt x="571586" y="356870"/>
                </a:lnTo>
                <a:lnTo>
                  <a:pt x="579330" y="354330"/>
                </a:lnTo>
                <a:lnTo>
                  <a:pt x="579330" y="346710"/>
                </a:lnTo>
                <a:lnTo>
                  <a:pt x="612482" y="346710"/>
                </a:lnTo>
                <a:lnTo>
                  <a:pt x="626403" y="341630"/>
                </a:lnTo>
                <a:lnTo>
                  <a:pt x="636828" y="335280"/>
                </a:lnTo>
                <a:lnTo>
                  <a:pt x="643367" y="330200"/>
                </a:lnTo>
                <a:lnTo>
                  <a:pt x="645634" y="323850"/>
                </a:lnTo>
                <a:lnTo>
                  <a:pt x="645634" y="311150"/>
                </a:lnTo>
                <a:lnTo>
                  <a:pt x="7459" y="311150"/>
                </a:lnTo>
                <a:lnTo>
                  <a:pt x="8598" y="309880"/>
                </a:lnTo>
                <a:lnTo>
                  <a:pt x="264386" y="309880"/>
                </a:lnTo>
                <a:lnTo>
                  <a:pt x="335533" y="307340"/>
                </a:lnTo>
                <a:lnTo>
                  <a:pt x="393472" y="298450"/>
                </a:lnTo>
                <a:lnTo>
                  <a:pt x="432451" y="285750"/>
                </a:lnTo>
                <a:lnTo>
                  <a:pt x="513026" y="285750"/>
                </a:lnTo>
                <a:lnTo>
                  <a:pt x="521702" y="284480"/>
                </a:lnTo>
                <a:lnTo>
                  <a:pt x="530223" y="284480"/>
                </a:lnTo>
                <a:lnTo>
                  <a:pt x="538434" y="283210"/>
                </a:lnTo>
                <a:lnTo>
                  <a:pt x="546178" y="280670"/>
                </a:lnTo>
                <a:lnTo>
                  <a:pt x="546178" y="273050"/>
                </a:lnTo>
                <a:lnTo>
                  <a:pt x="579330" y="273050"/>
                </a:lnTo>
                <a:lnTo>
                  <a:pt x="593251" y="267970"/>
                </a:lnTo>
                <a:lnTo>
                  <a:pt x="603676" y="261620"/>
                </a:lnTo>
                <a:lnTo>
                  <a:pt x="610216" y="256540"/>
                </a:lnTo>
                <a:lnTo>
                  <a:pt x="612482" y="250190"/>
                </a:lnTo>
                <a:lnTo>
                  <a:pt x="612482" y="237490"/>
                </a:lnTo>
                <a:lnTo>
                  <a:pt x="368641" y="237490"/>
                </a:lnTo>
                <a:lnTo>
                  <a:pt x="335533" y="232410"/>
                </a:lnTo>
                <a:lnTo>
                  <a:pt x="264386" y="229870"/>
                </a:lnTo>
                <a:lnTo>
                  <a:pt x="53977" y="229870"/>
                </a:lnTo>
                <a:lnTo>
                  <a:pt x="55115" y="228600"/>
                </a:lnTo>
                <a:lnTo>
                  <a:pt x="83371" y="213360"/>
                </a:lnTo>
                <a:lnTo>
                  <a:pt x="122662" y="201930"/>
                </a:lnTo>
                <a:lnTo>
                  <a:pt x="140066" y="199390"/>
                </a:lnTo>
                <a:lnTo>
                  <a:pt x="158714" y="195580"/>
                </a:lnTo>
                <a:lnTo>
                  <a:pt x="178606" y="193040"/>
                </a:lnTo>
                <a:lnTo>
                  <a:pt x="199740" y="191770"/>
                </a:lnTo>
                <a:lnTo>
                  <a:pt x="198911" y="189230"/>
                </a:lnTo>
                <a:lnTo>
                  <a:pt x="479874" y="189230"/>
                </a:lnTo>
                <a:lnTo>
                  <a:pt x="488434" y="187960"/>
                </a:lnTo>
                <a:lnTo>
                  <a:pt x="513026" y="187960"/>
                </a:lnTo>
                <a:lnTo>
                  <a:pt x="513026" y="184150"/>
                </a:lnTo>
                <a:lnTo>
                  <a:pt x="554854" y="184150"/>
                </a:lnTo>
                <a:lnTo>
                  <a:pt x="571586" y="181610"/>
                </a:lnTo>
                <a:lnTo>
                  <a:pt x="579330" y="180340"/>
                </a:lnTo>
                <a:lnTo>
                  <a:pt x="579330" y="171450"/>
                </a:lnTo>
                <a:lnTo>
                  <a:pt x="612482" y="171450"/>
                </a:lnTo>
                <a:lnTo>
                  <a:pt x="626403" y="166370"/>
                </a:lnTo>
                <a:lnTo>
                  <a:pt x="636828" y="160020"/>
                </a:lnTo>
                <a:lnTo>
                  <a:pt x="643367" y="154940"/>
                </a:lnTo>
                <a:lnTo>
                  <a:pt x="645634" y="148590"/>
                </a:lnTo>
                <a:lnTo>
                  <a:pt x="645634" y="135890"/>
                </a:lnTo>
                <a:lnTo>
                  <a:pt x="230236" y="135890"/>
                </a:lnTo>
                <a:lnTo>
                  <a:pt x="232063" y="134620"/>
                </a:lnTo>
                <a:lnTo>
                  <a:pt x="232063" y="121920"/>
                </a:lnTo>
                <a:lnTo>
                  <a:pt x="463298" y="121920"/>
                </a:lnTo>
                <a:lnTo>
                  <a:pt x="534445" y="118110"/>
                </a:lnTo>
                <a:lnTo>
                  <a:pt x="592383" y="109220"/>
                </a:lnTo>
                <a:lnTo>
                  <a:pt x="631363" y="96520"/>
                </a:lnTo>
                <a:lnTo>
                  <a:pt x="645634" y="81280"/>
                </a:lnTo>
                <a:lnTo>
                  <a:pt x="631363" y="64770"/>
                </a:lnTo>
                <a:lnTo>
                  <a:pt x="592383" y="52070"/>
                </a:lnTo>
                <a:lnTo>
                  <a:pt x="534445" y="43180"/>
                </a:lnTo>
                <a:lnTo>
                  <a:pt x="463298" y="40640"/>
                </a:lnTo>
                <a:lnTo>
                  <a:pt x="254855" y="40640"/>
                </a:lnTo>
                <a:lnTo>
                  <a:pt x="283112" y="25400"/>
                </a:lnTo>
                <a:lnTo>
                  <a:pt x="322402" y="13970"/>
                </a:lnTo>
                <a:lnTo>
                  <a:pt x="353521" y="7620"/>
                </a:lnTo>
                <a:lnTo>
                  <a:pt x="387981" y="3810"/>
                </a:lnTo>
                <a:lnTo>
                  <a:pt x="425083" y="1270"/>
                </a:lnTo>
                <a:lnTo>
                  <a:pt x="464127" y="0"/>
                </a:lnTo>
                <a:close/>
              </a:path>
              <a:path w="696594" h="485139">
                <a:moveTo>
                  <a:pt x="214658" y="417830"/>
                </a:moveTo>
                <a:lnTo>
                  <a:pt x="247810" y="417830"/>
                </a:lnTo>
                <a:lnTo>
                  <a:pt x="247810" y="445770"/>
                </a:lnTo>
                <a:lnTo>
                  <a:pt x="214658" y="445770"/>
                </a:lnTo>
                <a:lnTo>
                  <a:pt x="214658" y="417830"/>
                </a:lnTo>
                <a:close/>
              </a:path>
              <a:path w="696594" h="485139">
                <a:moveTo>
                  <a:pt x="148354" y="414020"/>
                </a:moveTo>
                <a:lnTo>
                  <a:pt x="347266" y="414020"/>
                </a:lnTo>
                <a:lnTo>
                  <a:pt x="339172" y="415290"/>
                </a:lnTo>
                <a:lnTo>
                  <a:pt x="331001" y="415290"/>
                </a:lnTo>
                <a:lnTo>
                  <a:pt x="322674" y="416560"/>
                </a:lnTo>
                <a:lnTo>
                  <a:pt x="181506" y="416560"/>
                </a:lnTo>
                <a:lnTo>
                  <a:pt x="181506" y="444500"/>
                </a:lnTo>
                <a:lnTo>
                  <a:pt x="197772" y="444500"/>
                </a:lnTo>
                <a:lnTo>
                  <a:pt x="206098" y="445770"/>
                </a:lnTo>
                <a:lnTo>
                  <a:pt x="26727" y="445770"/>
                </a:lnTo>
                <a:lnTo>
                  <a:pt x="19541" y="440690"/>
                </a:lnTo>
                <a:lnTo>
                  <a:pt x="148354" y="440690"/>
                </a:lnTo>
                <a:lnTo>
                  <a:pt x="148354" y="414020"/>
                </a:lnTo>
                <a:close/>
              </a:path>
              <a:path w="696594" h="485139">
                <a:moveTo>
                  <a:pt x="181506" y="416560"/>
                </a:moveTo>
                <a:lnTo>
                  <a:pt x="314114" y="416560"/>
                </a:lnTo>
                <a:lnTo>
                  <a:pt x="314114" y="440690"/>
                </a:lnTo>
                <a:lnTo>
                  <a:pt x="280962" y="440690"/>
                </a:lnTo>
                <a:lnTo>
                  <a:pt x="280962" y="417830"/>
                </a:lnTo>
                <a:lnTo>
                  <a:pt x="190183" y="417830"/>
                </a:lnTo>
                <a:lnTo>
                  <a:pt x="181506" y="416560"/>
                </a:lnTo>
                <a:close/>
              </a:path>
              <a:path w="696594" h="485139">
                <a:moveTo>
                  <a:pt x="82051" y="410210"/>
                </a:moveTo>
                <a:lnTo>
                  <a:pt x="115203" y="410210"/>
                </a:lnTo>
                <a:lnTo>
                  <a:pt x="115203" y="435610"/>
                </a:lnTo>
                <a:lnTo>
                  <a:pt x="122947" y="436880"/>
                </a:lnTo>
                <a:lnTo>
                  <a:pt x="148354" y="440690"/>
                </a:lnTo>
                <a:lnTo>
                  <a:pt x="19541" y="440690"/>
                </a:lnTo>
                <a:lnTo>
                  <a:pt x="12355" y="435610"/>
                </a:lnTo>
                <a:lnTo>
                  <a:pt x="9266" y="427990"/>
                </a:lnTo>
                <a:lnTo>
                  <a:pt x="82051" y="427990"/>
                </a:lnTo>
                <a:lnTo>
                  <a:pt x="82051" y="410210"/>
                </a:lnTo>
                <a:close/>
              </a:path>
              <a:path w="696594" h="485139">
                <a:moveTo>
                  <a:pt x="82051" y="403860"/>
                </a:moveTo>
                <a:lnTo>
                  <a:pt x="410255" y="403860"/>
                </a:lnTo>
                <a:lnTo>
                  <a:pt x="408597" y="405130"/>
                </a:lnTo>
                <a:lnTo>
                  <a:pt x="406111" y="405130"/>
                </a:lnTo>
                <a:lnTo>
                  <a:pt x="387113" y="408940"/>
                </a:lnTo>
                <a:lnTo>
                  <a:pt x="380418" y="408940"/>
                </a:lnTo>
                <a:lnTo>
                  <a:pt x="380418" y="427990"/>
                </a:lnTo>
                <a:lnTo>
                  <a:pt x="347266" y="427990"/>
                </a:lnTo>
                <a:lnTo>
                  <a:pt x="347266" y="414020"/>
                </a:lnTo>
                <a:lnTo>
                  <a:pt x="148354" y="414020"/>
                </a:lnTo>
                <a:lnTo>
                  <a:pt x="115203" y="410210"/>
                </a:lnTo>
                <a:lnTo>
                  <a:pt x="82051" y="410210"/>
                </a:lnTo>
                <a:lnTo>
                  <a:pt x="82051" y="403860"/>
                </a:lnTo>
                <a:close/>
              </a:path>
              <a:path w="696594" h="485139">
                <a:moveTo>
                  <a:pt x="0" y="392430"/>
                </a:moveTo>
                <a:lnTo>
                  <a:pt x="48899" y="392430"/>
                </a:lnTo>
                <a:lnTo>
                  <a:pt x="48899" y="405130"/>
                </a:lnTo>
                <a:lnTo>
                  <a:pt x="51165" y="411480"/>
                </a:lnTo>
                <a:lnTo>
                  <a:pt x="57705" y="417830"/>
                </a:lnTo>
                <a:lnTo>
                  <a:pt x="68129" y="422910"/>
                </a:lnTo>
                <a:lnTo>
                  <a:pt x="82051" y="427990"/>
                </a:lnTo>
                <a:lnTo>
                  <a:pt x="9266" y="427990"/>
                </a:lnTo>
                <a:lnTo>
                  <a:pt x="0" y="405130"/>
                </a:lnTo>
                <a:lnTo>
                  <a:pt x="0" y="392430"/>
                </a:lnTo>
                <a:close/>
              </a:path>
              <a:path w="696594" h="485139">
                <a:moveTo>
                  <a:pt x="247810" y="350520"/>
                </a:moveTo>
                <a:lnTo>
                  <a:pt x="280962" y="350520"/>
                </a:lnTo>
                <a:lnTo>
                  <a:pt x="280962" y="377190"/>
                </a:lnTo>
                <a:lnTo>
                  <a:pt x="247810" y="377190"/>
                </a:lnTo>
                <a:lnTo>
                  <a:pt x="247810" y="350520"/>
                </a:lnTo>
                <a:close/>
              </a:path>
              <a:path w="696594" h="485139">
                <a:moveTo>
                  <a:pt x="181506" y="349250"/>
                </a:moveTo>
                <a:lnTo>
                  <a:pt x="214658" y="349250"/>
                </a:lnTo>
                <a:lnTo>
                  <a:pt x="214658" y="375920"/>
                </a:lnTo>
                <a:lnTo>
                  <a:pt x="222752" y="377190"/>
                </a:lnTo>
                <a:lnTo>
                  <a:pt x="0" y="377190"/>
                </a:lnTo>
                <a:lnTo>
                  <a:pt x="0" y="373380"/>
                </a:lnTo>
                <a:lnTo>
                  <a:pt x="181506" y="373380"/>
                </a:lnTo>
                <a:lnTo>
                  <a:pt x="181506" y="349250"/>
                </a:lnTo>
                <a:close/>
              </a:path>
              <a:path w="696594" h="485139">
                <a:moveTo>
                  <a:pt x="115203" y="341630"/>
                </a:moveTo>
                <a:lnTo>
                  <a:pt x="380418" y="341630"/>
                </a:lnTo>
                <a:lnTo>
                  <a:pt x="347266" y="346710"/>
                </a:lnTo>
                <a:lnTo>
                  <a:pt x="347266" y="373380"/>
                </a:lnTo>
                <a:lnTo>
                  <a:pt x="314114" y="373380"/>
                </a:lnTo>
                <a:lnTo>
                  <a:pt x="314114" y="349250"/>
                </a:lnTo>
                <a:lnTo>
                  <a:pt x="181506" y="349250"/>
                </a:lnTo>
                <a:lnTo>
                  <a:pt x="181506" y="346710"/>
                </a:lnTo>
                <a:lnTo>
                  <a:pt x="148354" y="342900"/>
                </a:lnTo>
                <a:lnTo>
                  <a:pt x="115203" y="342900"/>
                </a:lnTo>
                <a:lnTo>
                  <a:pt x="115203" y="341630"/>
                </a:lnTo>
                <a:close/>
              </a:path>
              <a:path w="696594" h="485139">
                <a:moveTo>
                  <a:pt x="115203" y="342900"/>
                </a:moveTo>
                <a:lnTo>
                  <a:pt x="148354" y="342900"/>
                </a:lnTo>
                <a:lnTo>
                  <a:pt x="148354" y="368300"/>
                </a:lnTo>
                <a:lnTo>
                  <a:pt x="156099" y="369570"/>
                </a:lnTo>
                <a:lnTo>
                  <a:pt x="181506" y="373380"/>
                </a:lnTo>
                <a:lnTo>
                  <a:pt x="0" y="373380"/>
                </a:lnTo>
                <a:lnTo>
                  <a:pt x="0" y="360680"/>
                </a:lnTo>
                <a:lnTo>
                  <a:pt x="115203" y="360680"/>
                </a:lnTo>
                <a:lnTo>
                  <a:pt x="115203" y="342900"/>
                </a:lnTo>
                <a:close/>
              </a:path>
              <a:path w="696594" h="485139">
                <a:moveTo>
                  <a:pt x="446722" y="336550"/>
                </a:moveTo>
                <a:lnTo>
                  <a:pt x="496450" y="336550"/>
                </a:lnTo>
                <a:lnTo>
                  <a:pt x="496450" y="337820"/>
                </a:lnTo>
                <a:lnTo>
                  <a:pt x="496162" y="341630"/>
                </a:lnTo>
                <a:lnTo>
                  <a:pt x="496067" y="342900"/>
                </a:lnTo>
                <a:lnTo>
                  <a:pt x="495971" y="344170"/>
                </a:lnTo>
                <a:lnTo>
                  <a:pt x="494482" y="351790"/>
                </a:lnTo>
                <a:lnTo>
                  <a:pt x="491905" y="358140"/>
                </a:lnTo>
                <a:lnTo>
                  <a:pt x="488162" y="363220"/>
                </a:lnTo>
                <a:lnTo>
                  <a:pt x="380418" y="363220"/>
                </a:lnTo>
                <a:lnTo>
                  <a:pt x="380418" y="360680"/>
                </a:lnTo>
                <a:lnTo>
                  <a:pt x="413570" y="360680"/>
                </a:lnTo>
                <a:lnTo>
                  <a:pt x="427491" y="354330"/>
                </a:lnTo>
                <a:lnTo>
                  <a:pt x="437916" y="349250"/>
                </a:lnTo>
                <a:lnTo>
                  <a:pt x="444456" y="342900"/>
                </a:lnTo>
                <a:lnTo>
                  <a:pt x="446722" y="337820"/>
                </a:lnTo>
                <a:lnTo>
                  <a:pt x="446722" y="336550"/>
                </a:lnTo>
                <a:close/>
              </a:path>
              <a:path w="696594" h="485139">
                <a:moveTo>
                  <a:pt x="82051" y="325120"/>
                </a:moveTo>
                <a:lnTo>
                  <a:pt x="446722" y="325120"/>
                </a:lnTo>
                <a:lnTo>
                  <a:pt x="439094" y="327660"/>
                </a:lnTo>
                <a:lnTo>
                  <a:pt x="431078" y="330200"/>
                </a:lnTo>
                <a:lnTo>
                  <a:pt x="422596" y="332740"/>
                </a:lnTo>
                <a:lnTo>
                  <a:pt x="413570" y="335280"/>
                </a:lnTo>
                <a:lnTo>
                  <a:pt x="413570" y="360680"/>
                </a:lnTo>
                <a:lnTo>
                  <a:pt x="380418" y="360680"/>
                </a:lnTo>
                <a:lnTo>
                  <a:pt x="380418" y="341630"/>
                </a:lnTo>
                <a:lnTo>
                  <a:pt x="115203" y="341630"/>
                </a:lnTo>
                <a:lnTo>
                  <a:pt x="115203" y="336550"/>
                </a:lnTo>
                <a:lnTo>
                  <a:pt x="98005" y="331470"/>
                </a:lnTo>
                <a:lnTo>
                  <a:pt x="89795" y="327660"/>
                </a:lnTo>
                <a:lnTo>
                  <a:pt x="82051" y="325120"/>
                </a:lnTo>
                <a:close/>
              </a:path>
              <a:path w="696594" h="485139">
                <a:moveTo>
                  <a:pt x="1412" y="325120"/>
                </a:moveTo>
                <a:lnTo>
                  <a:pt x="82051" y="325120"/>
                </a:lnTo>
                <a:lnTo>
                  <a:pt x="82051" y="337820"/>
                </a:lnTo>
                <a:lnTo>
                  <a:pt x="84317" y="344170"/>
                </a:lnTo>
                <a:lnTo>
                  <a:pt x="90857" y="349250"/>
                </a:lnTo>
                <a:lnTo>
                  <a:pt x="101281" y="355600"/>
                </a:lnTo>
                <a:lnTo>
                  <a:pt x="115203" y="360680"/>
                </a:lnTo>
                <a:lnTo>
                  <a:pt x="0" y="360680"/>
                </a:lnTo>
                <a:lnTo>
                  <a:pt x="0" y="337820"/>
                </a:lnTo>
                <a:lnTo>
                  <a:pt x="1412" y="325120"/>
                </a:lnTo>
                <a:close/>
              </a:path>
              <a:path w="696594" h="485139">
                <a:moveTo>
                  <a:pt x="446722" y="328930"/>
                </a:moveTo>
                <a:lnTo>
                  <a:pt x="579330" y="328930"/>
                </a:lnTo>
                <a:lnTo>
                  <a:pt x="571236" y="330200"/>
                </a:lnTo>
                <a:lnTo>
                  <a:pt x="563065" y="330200"/>
                </a:lnTo>
                <a:lnTo>
                  <a:pt x="546178" y="332740"/>
                </a:lnTo>
                <a:lnTo>
                  <a:pt x="546178" y="359410"/>
                </a:lnTo>
                <a:lnTo>
                  <a:pt x="513026" y="359410"/>
                </a:lnTo>
                <a:lnTo>
                  <a:pt x="513026" y="336550"/>
                </a:lnTo>
                <a:lnTo>
                  <a:pt x="446722" y="336550"/>
                </a:lnTo>
                <a:lnTo>
                  <a:pt x="446722" y="328930"/>
                </a:lnTo>
                <a:close/>
              </a:path>
              <a:path w="696594" h="485139">
                <a:moveTo>
                  <a:pt x="214658" y="349250"/>
                </a:moveTo>
                <a:lnTo>
                  <a:pt x="314114" y="349250"/>
                </a:lnTo>
                <a:lnTo>
                  <a:pt x="306020" y="350520"/>
                </a:lnTo>
                <a:lnTo>
                  <a:pt x="223335" y="350520"/>
                </a:lnTo>
                <a:lnTo>
                  <a:pt x="214658" y="349250"/>
                </a:lnTo>
                <a:close/>
              </a:path>
              <a:path w="696594" h="485139">
                <a:moveTo>
                  <a:pt x="7459" y="311150"/>
                </a:moveTo>
                <a:lnTo>
                  <a:pt x="645634" y="311150"/>
                </a:lnTo>
                <a:lnTo>
                  <a:pt x="638006" y="314960"/>
                </a:lnTo>
                <a:lnTo>
                  <a:pt x="629990" y="317500"/>
                </a:lnTo>
                <a:lnTo>
                  <a:pt x="621508" y="320040"/>
                </a:lnTo>
                <a:lnTo>
                  <a:pt x="612482" y="321310"/>
                </a:lnTo>
                <a:lnTo>
                  <a:pt x="612482" y="346710"/>
                </a:lnTo>
                <a:lnTo>
                  <a:pt x="579330" y="346710"/>
                </a:lnTo>
                <a:lnTo>
                  <a:pt x="579330" y="328930"/>
                </a:lnTo>
                <a:lnTo>
                  <a:pt x="446722" y="328930"/>
                </a:lnTo>
                <a:lnTo>
                  <a:pt x="446722" y="325120"/>
                </a:lnTo>
                <a:lnTo>
                  <a:pt x="1412" y="325120"/>
                </a:lnTo>
                <a:lnTo>
                  <a:pt x="1553" y="323850"/>
                </a:lnTo>
                <a:lnTo>
                  <a:pt x="7459" y="311150"/>
                </a:lnTo>
                <a:close/>
              </a:path>
              <a:path w="696594" h="485139">
                <a:moveTo>
                  <a:pt x="53977" y="229870"/>
                </a:moveTo>
                <a:lnTo>
                  <a:pt x="264386" y="229870"/>
                </a:lnTo>
                <a:lnTo>
                  <a:pt x="193239" y="232410"/>
                </a:lnTo>
                <a:lnTo>
                  <a:pt x="135301" y="241300"/>
                </a:lnTo>
                <a:lnTo>
                  <a:pt x="96321" y="254000"/>
                </a:lnTo>
                <a:lnTo>
                  <a:pt x="82051" y="269240"/>
                </a:lnTo>
                <a:lnTo>
                  <a:pt x="96321" y="285750"/>
                </a:lnTo>
                <a:lnTo>
                  <a:pt x="135301" y="298450"/>
                </a:lnTo>
                <a:lnTo>
                  <a:pt x="193239" y="307340"/>
                </a:lnTo>
                <a:lnTo>
                  <a:pt x="264386" y="309880"/>
                </a:lnTo>
                <a:lnTo>
                  <a:pt x="8598" y="309880"/>
                </a:lnTo>
                <a:lnTo>
                  <a:pt x="17715" y="299720"/>
                </a:lnTo>
                <a:lnTo>
                  <a:pt x="32323" y="289560"/>
                </a:lnTo>
                <a:lnTo>
                  <a:pt x="32323" y="269240"/>
                </a:lnTo>
                <a:lnTo>
                  <a:pt x="38047" y="247650"/>
                </a:lnTo>
                <a:lnTo>
                  <a:pt x="53977" y="229870"/>
                </a:lnTo>
                <a:close/>
              </a:path>
              <a:path w="696594" h="485139">
                <a:moveTo>
                  <a:pt x="433640" y="255270"/>
                </a:moveTo>
                <a:lnTo>
                  <a:pt x="546178" y="255270"/>
                </a:lnTo>
                <a:lnTo>
                  <a:pt x="529913" y="257810"/>
                </a:lnTo>
                <a:lnTo>
                  <a:pt x="521586" y="257810"/>
                </a:lnTo>
                <a:lnTo>
                  <a:pt x="513026" y="259080"/>
                </a:lnTo>
                <a:lnTo>
                  <a:pt x="513026" y="285750"/>
                </a:lnTo>
                <a:lnTo>
                  <a:pt x="432451" y="285750"/>
                </a:lnTo>
                <a:lnTo>
                  <a:pt x="446722" y="269240"/>
                </a:lnTo>
                <a:lnTo>
                  <a:pt x="433640" y="255270"/>
                </a:lnTo>
                <a:close/>
              </a:path>
              <a:path w="696594" h="485139">
                <a:moveTo>
                  <a:pt x="368641" y="237490"/>
                </a:moveTo>
                <a:lnTo>
                  <a:pt x="612482" y="237490"/>
                </a:lnTo>
                <a:lnTo>
                  <a:pt x="604854" y="240030"/>
                </a:lnTo>
                <a:lnTo>
                  <a:pt x="596838" y="242570"/>
                </a:lnTo>
                <a:lnTo>
                  <a:pt x="588356" y="245110"/>
                </a:lnTo>
                <a:lnTo>
                  <a:pt x="579330" y="247650"/>
                </a:lnTo>
                <a:lnTo>
                  <a:pt x="579330" y="273050"/>
                </a:lnTo>
                <a:lnTo>
                  <a:pt x="546178" y="273050"/>
                </a:lnTo>
                <a:lnTo>
                  <a:pt x="546178" y="255270"/>
                </a:lnTo>
                <a:lnTo>
                  <a:pt x="433640" y="255270"/>
                </a:lnTo>
                <a:lnTo>
                  <a:pt x="432451" y="254000"/>
                </a:lnTo>
                <a:lnTo>
                  <a:pt x="393472" y="241300"/>
                </a:lnTo>
                <a:lnTo>
                  <a:pt x="368641" y="237490"/>
                </a:lnTo>
                <a:close/>
              </a:path>
              <a:path w="696594" h="485139">
                <a:moveTo>
                  <a:pt x="446722" y="161290"/>
                </a:moveTo>
                <a:lnTo>
                  <a:pt x="479874" y="161290"/>
                </a:lnTo>
                <a:lnTo>
                  <a:pt x="479874" y="189230"/>
                </a:lnTo>
                <a:lnTo>
                  <a:pt x="446722" y="189230"/>
                </a:lnTo>
                <a:lnTo>
                  <a:pt x="446722" y="161290"/>
                </a:lnTo>
                <a:close/>
              </a:path>
              <a:path w="696594" h="485139">
                <a:moveTo>
                  <a:pt x="380418" y="160020"/>
                </a:moveTo>
                <a:lnTo>
                  <a:pt x="413570" y="160020"/>
                </a:lnTo>
                <a:lnTo>
                  <a:pt x="413570" y="187960"/>
                </a:lnTo>
                <a:lnTo>
                  <a:pt x="438162" y="187960"/>
                </a:lnTo>
                <a:lnTo>
                  <a:pt x="446722" y="189230"/>
                </a:lnTo>
                <a:lnTo>
                  <a:pt x="198911" y="189230"/>
                </a:lnTo>
                <a:lnTo>
                  <a:pt x="198911" y="184150"/>
                </a:lnTo>
                <a:lnTo>
                  <a:pt x="380418" y="184150"/>
                </a:lnTo>
                <a:lnTo>
                  <a:pt x="380418" y="160020"/>
                </a:lnTo>
                <a:close/>
              </a:path>
              <a:path w="696594" h="485139">
                <a:moveTo>
                  <a:pt x="347266" y="153670"/>
                </a:moveTo>
                <a:lnTo>
                  <a:pt x="579330" y="153670"/>
                </a:lnTo>
                <a:lnTo>
                  <a:pt x="563065" y="156210"/>
                </a:lnTo>
                <a:lnTo>
                  <a:pt x="554738" y="156210"/>
                </a:lnTo>
                <a:lnTo>
                  <a:pt x="546178" y="157480"/>
                </a:lnTo>
                <a:lnTo>
                  <a:pt x="546178" y="184150"/>
                </a:lnTo>
                <a:lnTo>
                  <a:pt x="513026" y="184150"/>
                </a:lnTo>
                <a:lnTo>
                  <a:pt x="513026" y="160020"/>
                </a:lnTo>
                <a:lnTo>
                  <a:pt x="380418" y="160020"/>
                </a:lnTo>
                <a:lnTo>
                  <a:pt x="380418" y="157480"/>
                </a:lnTo>
                <a:lnTo>
                  <a:pt x="347266" y="153670"/>
                </a:lnTo>
                <a:close/>
              </a:path>
              <a:path w="696594" h="485139">
                <a:moveTo>
                  <a:pt x="314114" y="153670"/>
                </a:moveTo>
                <a:lnTo>
                  <a:pt x="347266" y="153670"/>
                </a:lnTo>
                <a:lnTo>
                  <a:pt x="347266" y="179070"/>
                </a:lnTo>
                <a:lnTo>
                  <a:pt x="355010" y="180340"/>
                </a:lnTo>
                <a:lnTo>
                  <a:pt x="380418" y="184150"/>
                </a:lnTo>
                <a:lnTo>
                  <a:pt x="198911" y="184150"/>
                </a:lnTo>
                <a:lnTo>
                  <a:pt x="198911" y="181610"/>
                </a:lnTo>
                <a:lnTo>
                  <a:pt x="200538" y="171450"/>
                </a:lnTo>
                <a:lnTo>
                  <a:pt x="314114" y="171450"/>
                </a:lnTo>
                <a:lnTo>
                  <a:pt x="314114" y="153670"/>
                </a:lnTo>
                <a:close/>
              </a:path>
              <a:path w="696594" h="485139">
                <a:moveTo>
                  <a:pt x="280962" y="135890"/>
                </a:moveTo>
                <a:lnTo>
                  <a:pt x="645634" y="135890"/>
                </a:lnTo>
                <a:lnTo>
                  <a:pt x="638006" y="139700"/>
                </a:lnTo>
                <a:lnTo>
                  <a:pt x="629990" y="142240"/>
                </a:lnTo>
                <a:lnTo>
                  <a:pt x="621508" y="144780"/>
                </a:lnTo>
                <a:lnTo>
                  <a:pt x="612482" y="146050"/>
                </a:lnTo>
                <a:lnTo>
                  <a:pt x="612482" y="171450"/>
                </a:lnTo>
                <a:lnTo>
                  <a:pt x="579330" y="171450"/>
                </a:lnTo>
                <a:lnTo>
                  <a:pt x="579330" y="153670"/>
                </a:lnTo>
                <a:lnTo>
                  <a:pt x="314114" y="153670"/>
                </a:lnTo>
                <a:lnTo>
                  <a:pt x="314114" y="147320"/>
                </a:lnTo>
                <a:lnTo>
                  <a:pt x="296917" y="142240"/>
                </a:lnTo>
                <a:lnTo>
                  <a:pt x="288706" y="139700"/>
                </a:lnTo>
                <a:lnTo>
                  <a:pt x="280962" y="135890"/>
                </a:lnTo>
                <a:close/>
              </a:path>
              <a:path w="696594" h="485139">
                <a:moveTo>
                  <a:pt x="230236" y="135890"/>
                </a:moveTo>
                <a:lnTo>
                  <a:pt x="280962" y="135890"/>
                </a:lnTo>
                <a:lnTo>
                  <a:pt x="280962" y="148590"/>
                </a:lnTo>
                <a:lnTo>
                  <a:pt x="283229" y="154940"/>
                </a:lnTo>
                <a:lnTo>
                  <a:pt x="289768" y="161290"/>
                </a:lnTo>
                <a:lnTo>
                  <a:pt x="300193" y="166370"/>
                </a:lnTo>
                <a:lnTo>
                  <a:pt x="314114" y="171450"/>
                </a:lnTo>
                <a:lnTo>
                  <a:pt x="200538" y="171450"/>
                </a:lnTo>
                <a:lnTo>
                  <a:pt x="200944" y="168910"/>
                </a:lnTo>
                <a:lnTo>
                  <a:pt x="207096" y="156210"/>
                </a:lnTo>
                <a:lnTo>
                  <a:pt x="217443" y="144780"/>
                </a:lnTo>
                <a:lnTo>
                  <a:pt x="230236" y="135890"/>
                </a:lnTo>
                <a:close/>
              </a:path>
              <a:path w="696594" h="485139">
                <a:moveTo>
                  <a:pt x="413570" y="160020"/>
                </a:moveTo>
                <a:lnTo>
                  <a:pt x="513026" y="160020"/>
                </a:lnTo>
                <a:lnTo>
                  <a:pt x="504932" y="161290"/>
                </a:lnTo>
                <a:lnTo>
                  <a:pt x="422247" y="161290"/>
                </a:lnTo>
                <a:lnTo>
                  <a:pt x="413570" y="160020"/>
                </a:lnTo>
                <a:close/>
              </a:path>
              <a:path w="696594" h="485139">
                <a:moveTo>
                  <a:pt x="254855" y="40640"/>
                </a:moveTo>
                <a:lnTo>
                  <a:pt x="463298" y="40640"/>
                </a:lnTo>
                <a:lnTo>
                  <a:pt x="392151" y="43180"/>
                </a:lnTo>
                <a:lnTo>
                  <a:pt x="334213" y="52070"/>
                </a:lnTo>
                <a:lnTo>
                  <a:pt x="295233" y="64770"/>
                </a:lnTo>
                <a:lnTo>
                  <a:pt x="280962" y="81280"/>
                </a:lnTo>
                <a:lnTo>
                  <a:pt x="295233" y="96520"/>
                </a:lnTo>
                <a:lnTo>
                  <a:pt x="334213" y="109220"/>
                </a:lnTo>
                <a:lnTo>
                  <a:pt x="392151" y="118110"/>
                </a:lnTo>
                <a:lnTo>
                  <a:pt x="463298" y="121920"/>
                </a:lnTo>
                <a:lnTo>
                  <a:pt x="232063" y="121920"/>
                </a:lnTo>
                <a:lnTo>
                  <a:pt x="232063" y="81280"/>
                </a:lnTo>
                <a:lnTo>
                  <a:pt x="237787" y="58420"/>
                </a:lnTo>
                <a:lnTo>
                  <a:pt x="254855" y="4064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1518475" y="2130648"/>
            <a:ext cx="6315551" cy="1376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23825" algn="just">
              <a:spcBef>
                <a:spcPts val="75"/>
              </a:spcBef>
            </a:pPr>
            <a:r>
              <a:rPr sz="1100" b="1" kern="0" dirty="0">
                <a:solidFill>
                  <a:srgbClr val="17375E"/>
                </a:solidFill>
                <a:cs typeface="Times New Roman" panose="02020603050405020304" pitchFamily="18" charset="0"/>
              </a:rPr>
              <a:t>1</a:t>
            </a:r>
            <a:r>
              <a:rPr sz="1100" b="1" kern="0" spc="-30" dirty="0">
                <a:solidFill>
                  <a:srgbClr val="17375E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rgbClr val="17375E"/>
                </a:solidFill>
                <a:cs typeface="Times New Roman" panose="02020603050405020304" pitchFamily="18" charset="0"/>
              </a:rPr>
              <a:t>млн.</a:t>
            </a:r>
            <a:r>
              <a:rPr sz="1100" b="1" kern="0" spc="-19" dirty="0">
                <a:solidFill>
                  <a:srgbClr val="17375E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rgbClr val="17375E"/>
                </a:solidFill>
                <a:cs typeface="Times New Roman" panose="02020603050405020304" pitchFamily="18" charset="0"/>
              </a:rPr>
              <a:t>руб.</a:t>
            </a:r>
            <a:r>
              <a:rPr sz="1100" b="1" kern="0" spc="-19" dirty="0">
                <a:solidFill>
                  <a:srgbClr val="17375E"/>
                </a:solidFill>
                <a:cs typeface="Times New Roman" panose="02020603050405020304" pitchFamily="18" charset="0"/>
              </a:rPr>
              <a:t> </a:t>
            </a:r>
            <a:r>
              <a:rPr sz="1100" b="1" kern="0" spc="-15" dirty="0">
                <a:solidFill>
                  <a:srgbClr val="17375E"/>
                </a:solidFill>
                <a:cs typeface="Times New Roman" panose="02020603050405020304" pitchFamily="18" charset="0"/>
              </a:rPr>
              <a:t>-</a:t>
            </a:r>
            <a:r>
              <a:rPr sz="1100" b="1" kern="0" dirty="0">
                <a:solidFill>
                  <a:srgbClr val="17375E"/>
                </a:solidFill>
                <a:cs typeface="Times New Roman" panose="02020603050405020304" pitchFamily="18" charset="0"/>
              </a:rPr>
              <a:t>сумма</a:t>
            </a:r>
            <a:r>
              <a:rPr sz="1100" b="1" kern="0" spc="-11" dirty="0">
                <a:solidFill>
                  <a:srgbClr val="17375E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,</a:t>
            </a:r>
            <a:r>
              <a:rPr sz="1100" b="1" kern="0" spc="-1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</a:t>
            </a:r>
            <a:r>
              <a:rPr sz="1100" b="1" kern="0" spc="-1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которую</a:t>
            </a:r>
            <a:r>
              <a:rPr sz="11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может</a:t>
            </a:r>
            <a:r>
              <a:rPr sz="11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быть</a:t>
            </a:r>
            <a:r>
              <a:rPr sz="1100" b="1" kern="0" spc="-1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уменьшен</a:t>
            </a:r>
            <a:r>
              <a:rPr sz="1100" b="1" kern="0" spc="-2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доход,</a:t>
            </a:r>
            <a:r>
              <a:rPr sz="1100" b="1" kern="0" spc="-2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полученный</a:t>
            </a:r>
            <a:r>
              <a:rPr sz="1100" b="1" kern="0" spc="-2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при</a:t>
            </a:r>
            <a:r>
              <a:rPr sz="1100" b="1" kern="0" spc="-1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продаже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жилых</a:t>
            </a:r>
            <a:r>
              <a:rPr sz="1100" b="1" kern="0" spc="-26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домов,</a:t>
            </a:r>
            <a:r>
              <a:rPr sz="1100" b="1" kern="0" spc="-34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квартир,</a:t>
            </a:r>
            <a:r>
              <a:rPr sz="1100" b="1" kern="0" spc="-1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комнат,</a:t>
            </a:r>
            <a:r>
              <a:rPr sz="1100" b="1" kern="0" spc="-1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дач,</a:t>
            </a:r>
            <a:r>
              <a:rPr sz="1100" b="1" kern="0" spc="-3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садовых</a:t>
            </a:r>
            <a:r>
              <a:rPr sz="1100" b="1" kern="0" spc="-26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домиков,</a:t>
            </a:r>
            <a:r>
              <a:rPr sz="1100" b="1" kern="0" spc="-3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земельных</a:t>
            </a:r>
            <a:r>
              <a:rPr sz="1100" b="1" kern="0" spc="-34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участков,</a:t>
            </a:r>
            <a:r>
              <a:rPr sz="1100" b="1" kern="0" spc="-26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а</a:t>
            </a:r>
            <a:r>
              <a:rPr sz="1100" b="1" kern="0" spc="-26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также</a:t>
            </a:r>
            <a:r>
              <a:rPr sz="1100" b="1" kern="0" spc="-2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долей</a:t>
            </a:r>
            <a:r>
              <a:rPr sz="1100" b="1" kern="0" spc="-3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в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указанном</a:t>
            </a:r>
            <a:r>
              <a:rPr sz="1100" b="1" kern="0" spc="-4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имуществе;</a:t>
            </a:r>
            <a:endParaRPr sz="11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9525" marR="3810" algn="just"/>
            <a:r>
              <a:rPr sz="1100" b="1" kern="0" dirty="0">
                <a:solidFill>
                  <a:srgbClr val="17375E"/>
                </a:solidFill>
                <a:cs typeface="Times New Roman" panose="02020603050405020304" pitchFamily="18" charset="0"/>
              </a:rPr>
              <a:t>250</a:t>
            </a:r>
            <a:r>
              <a:rPr sz="1100" b="1" kern="0" spc="-38" dirty="0">
                <a:solidFill>
                  <a:srgbClr val="17375E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rgbClr val="17375E"/>
                </a:solidFill>
                <a:cs typeface="Times New Roman" panose="02020603050405020304" pitchFamily="18" charset="0"/>
              </a:rPr>
              <a:t>тыс.</a:t>
            </a:r>
            <a:r>
              <a:rPr sz="1100" b="1" kern="0" spc="-23" dirty="0">
                <a:solidFill>
                  <a:srgbClr val="17375E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rgbClr val="17375E"/>
                </a:solidFill>
                <a:cs typeface="Times New Roman" panose="02020603050405020304" pitchFamily="18" charset="0"/>
              </a:rPr>
              <a:t>руб.</a:t>
            </a:r>
            <a:r>
              <a:rPr sz="1100" b="1" kern="0" spc="-23" dirty="0">
                <a:solidFill>
                  <a:srgbClr val="17375E"/>
                </a:solidFill>
                <a:cs typeface="Times New Roman" panose="02020603050405020304" pitchFamily="18" charset="0"/>
              </a:rPr>
              <a:t> </a:t>
            </a:r>
            <a:r>
              <a:rPr sz="1100" b="1" kern="0" spc="-15" dirty="0">
                <a:solidFill>
                  <a:srgbClr val="17375E"/>
                </a:solidFill>
                <a:cs typeface="Times New Roman" panose="02020603050405020304" pitchFamily="18" charset="0"/>
              </a:rPr>
              <a:t>-</a:t>
            </a:r>
            <a:r>
              <a:rPr sz="1100" b="1" kern="0" dirty="0">
                <a:solidFill>
                  <a:srgbClr val="17375E"/>
                </a:solidFill>
                <a:cs typeface="Times New Roman" panose="02020603050405020304" pitchFamily="18" charset="0"/>
              </a:rPr>
              <a:t>сумма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, на</a:t>
            </a:r>
            <a:r>
              <a:rPr sz="1100" b="1" kern="0" spc="-2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которую</a:t>
            </a:r>
            <a:r>
              <a:rPr sz="1100" b="1" kern="0" spc="-4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может</a:t>
            </a:r>
            <a:r>
              <a:rPr sz="1100" b="1" kern="0" spc="-1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быть</a:t>
            </a:r>
            <a:r>
              <a:rPr sz="1100" b="1" kern="0" spc="-1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уменьшен</a:t>
            </a:r>
            <a:r>
              <a:rPr sz="1100" b="1" kern="0" spc="-1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доход,</a:t>
            </a:r>
            <a:r>
              <a:rPr sz="1100" b="1" kern="0" spc="-2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полученный</a:t>
            </a:r>
            <a:r>
              <a:rPr sz="1100" b="1" kern="0" spc="-34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при</a:t>
            </a:r>
            <a:r>
              <a:rPr sz="1100" b="1" kern="0" spc="-1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продаже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иного</a:t>
            </a:r>
            <a:r>
              <a:rPr sz="1100" b="1" kern="0" spc="-4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имущества,</a:t>
            </a:r>
            <a:r>
              <a:rPr sz="1100" b="1" kern="0" spc="-26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(автомобили,</a:t>
            </a:r>
            <a:r>
              <a:rPr sz="1100" b="1" kern="0" spc="-4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нежилые</a:t>
            </a:r>
            <a:r>
              <a:rPr sz="1100" b="1" kern="0" spc="-4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помещения,</a:t>
            </a:r>
            <a:r>
              <a:rPr sz="1100" b="1" kern="0" spc="-5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гаражи</a:t>
            </a:r>
            <a:r>
              <a:rPr sz="1100" b="1" kern="0" spc="-26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</a:t>
            </a:r>
            <a:r>
              <a:rPr sz="1100" b="1" kern="0" spc="-4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прочие</a:t>
            </a:r>
            <a:r>
              <a:rPr sz="1100" b="1" kern="0" spc="-4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1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предметы)</a:t>
            </a:r>
            <a:endParaRPr sz="11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1986439" marR="587693" indent="-1483042">
              <a:spcBef>
                <a:spcPts val="701"/>
              </a:spcBef>
            </a:pPr>
            <a:r>
              <a:rPr sz="1400" b="1" kern="0" spc="-8" dirty="0">
                <a:solidFill>
                  <a:sysClr val="windowText" lastClr="000000"/>
                </a:solidFill>
                <a:cs typeface="Trebuchet MS"/>
              </a:rPr>
              <a:t>ОСОБЕНННОСТИ</a:t>
            </a:r>
            <a:r>
              <a:rPr sz="1400" b="1" kern="0" spc="-45" dirty="0">
                <a:solidFill>
                  <a:sysClr val="windowText" lastClr="000000"/>
                </a:solidFill>
                <a:cs typeface="Trebuchet MS"/>
              </a:rPr>
              <a:t> </a:t>
            </a:r>
            <a:r>
              <a:rPr sz="1400" b="1" kern="0" dirty="0">
                <a:solidFill>
                  <a:sysClr val="windowText" lastClr="000000"/>
                </a:solidFill>
                <a:cs typeface="Trebuchet MS"/>
              </a:rPr>
              <a:t>ПРИ</a:t>
            </a:r>
            <a:r>
              <a:rPr sz="1400" b="1" kern="0" spc="-41" dirty="0">
                <a:solidFill>
                  <a:sysClr val="windowText" lastClr="000000"/>
                </a:solidFill>
                <a:cs typeface="Trebuchet MS"/>
              </a:rPr>
              <a:t> </a:t>
            </a:r>
            <a:r>
              <a:rPr sz="1400" b="1" kern="0" dirty="0">
                <a:solidFill>
                  <a:sysClr val="windowText" lastClr="000000"/>
                </a:solidFill>
                <a:cs typeface="Trebuchet MS"/>
              </a:rPr>
              <a:t>ПРОДАЖЕ</a:t>
            </a:r>
            <a:r>
              <a:rPr sz="1400" b="1" kern="0" spc="-41" dirty="0">
                <a:solidFill>
                  <a:sysClr val="windowText" lastClr="000000"/>
                </a:solidFill>
                <a:cs typeface="Trebuchet MS"/>
              </a:rPr>
              <a:t> </a:t>
            </a:r>
            <a:r>
              <a:rPr sz="1400" b="1" kern="0" dirty="0">
                <a:solidFill>
                  <a:sysClr val="windowText" lastClr="000000"/>
                </a:solidFill>
                <a:cs typeface="Trebuchet MS"/>
              </a:rPr>
              <a:t>ИМУЩЕСТВА,</a:t>
            </a:r>
            <a:r>
              <a:rPr sz="1400" b="1" kern="0" spc="-49" dirty="0">
                <a:solidFill>
                  <a:sysClr val="windowText" lastClr="000000"/>
                </a:solidFill>
                <a:cs typeface="Trebuchet MS"/>
              </a:rPr>
              <a:t> </a:t>
            </a:r>
            <a:r>
              <a:rPr sz="1400" b="1" kern="0" spc="-8" dirty="0">
                <a:solidFill>
                  <a:sysClr val="windowText" lastClr="000000"/>
                </a:solidFill>
                <a:cs typeface="Trebuchet MS"/>
              </a:rPr>
              <a:t>НАХОДЯЩЕГОСЯ </a:t>
            </a:r>
            <a:r>
              <a:rPr sz="1400" b="1" kern="0" dirty="0">
                <a:solidFill>
                  <a:sysClr val="windowText" lastClr="000000"/>
                </a:solidFill>
                <a:cs typeface="Trebuchet MS"/>
              </a:rPr>
              <a:t>В</a:t>
            </a:r>
            <a:r>
              <a:rPr sz="1400" b="1" kern="0" spc="-34" dirty="0">
                <a:solidFill>
                  <a:sysClr val="windowText" lastClr="000000"/>
                </a:solidFill>
                <a:cs typeface="Trebuchet MS"/>
              </a:rPr>
              <a:t> </a:t>
            </a:r>
            <a:r>
              <a:rPr sz="1400" b="1" kern="0" dirty="0">
                <a:solidFill>
                  <a:sysClr val="windowText" lastClr="000000"/>
                </a:solidFill>
                <a:cs typeface="Trebuchet MS"/>
              </a:rPr>
              <a:t>ОБЩЕЙ</a:t>
            </a:r>
            <a:r>
              <a:rPr sz="1400" b="1" kern="0" spc="-19" dirty="0">
                <a:solidFill>
                  <a:sysClr val="windowText" lastClr="000000"/>
                </a:solidFill>
                <a:cs typeface="Trebuchet MS"/>
              </a:rPr>
              <a:t> </a:t>
            </a:r>
            <a:r>
              <a:rPr sz="1400" b="1" kern="0" spc="-8" dirty="0">
                <a:solidFill>
                  <a:sysClr val="windowText" lastClr="000000"/>
                </a:solidFill>
                <a:cs typeface="Trebuchet MS"/>
              </a:rPr>
              <a:t>СОБСТВЕННОСТИ</a:t>
            </a:r>
            <a:endParaRPr sz="1400" kern="0" dirty="0">
              <a:solidFill>
                <a:sysClr val="windowText" lastClr="000000"/>
              </a:solidFill>
              <a:cs typeface="Trebuchet MS"/>
            </a:endParaRPr>
          </a:p>
        </p:txBody>
      </p:sp>
      <p:grpSp>
        <p:nvGrpSpPr>
          <p:cNvPr id="33" name="object 20"/>
          <p:cNvGrpSpPr/>
          <p:nvPr/>
        </p:nvGrpSpPr>
        <p:grpSpPr>
          <a:xfrm>
            <a:off x="1577102" y="3450478"/>
            <a:ext cx="2139315" cy="1420178"/>
            <a:chOff x="2102802" y="4600638"/>
            <a:chExt cx="2852420" cy="1893570"/>
          </a:xfrm>
        </p:grpSpPr>
        <p:sp>
          <p:nvSpPr>
            <p:cNvPr id="34" name="object 21"/>
            <p:cNvSpPr/>
            <p:nvPr/>
          </p:nvSpPr>
          <p:spPr>
            <a:xfrm>
              <a:off x="2110739" y="4608576"/>
              <a:ext cx="2836545" cy="1877695"/>
            </a:xfrm>
            <a:custGeom>
              <a:avLst/>
              <a:gdLst/>
              <a:ahLst/>
              <a:cxnLst/>
              <a:rect l="l" t="t" r="r" b="b"/>
              <a:pathLst>
                <a:path w="2836545" h="1877695">
                  <a:moveTo>
                    <a:pt x="1418082" y="0"/>
                  </a:moveTo>
                  <a:lnTo>
                    <a:pt x="1361045" y="745"/>
                  </a:lnTo>
                  <a:lnTo>
                    <a:pt x="1304581" y="2963"/>
                  </a:lnTo>
                  <a:lnTo>
                    <a:pt x="1248731" y="6625"/>
                  </a:lnTo>
                  <a:lnTo>
                    <a:pt x="1193537" y="11704"/>
                  </a:lnTo>
                  <a:lnTo>
                    <a:pt x="1139042" y="18170"/>
                  </a:lnTo>
                  <a:lnTo>
                    <a:pt x="1085289" y="25997"/>
                  </a:lnTo>
                  <a:lnTo>
                    <a:pt x="1032319" y="35156"/>
                  </a:lnTo>
                  <a:lnTo>
                    <a:pt x="980175" y="45619"/>
                  </a:lnTo>
                  <a:lnTo>
                    <a:pt x="928899" y="57357"/>
                  </a:lnTo>
                  <a:lnTo>
                    <a:pt x="878534" y="70344"/>
                  </a:lnTo>
                  <a:lnTo>
                    <a:pt x="829122" y="84551"/>
                  </a:lnTo>
                  <a:lnTo>
                    <a:pt x="780705" y="99949"/>
                  </a:lnTo>
                  <a:lnTo>
                    <a:pt x="733326" y="116511"/>
                  </a:lnTo>
                  <a:lnTo>
                    <a:pt x="687027" y="134208"/>
                  </a:lnTo>
                  <a:lnTo>
                    <a:pt x="641851" y="153014"/>
                  </a:lnTo>
                  <a:lnTo>
                    <a:pt x="597839" y="172898"/>
                  </a:lnTo>
                  <a:lnTo>
                    <a:pt x="555035" y="193835"/>
                  </a:lnTo>
                  <a:lnTo>
                    <a:pt x="513480" y="215794"/>
                  </a:lnTo>
                  <a:lnTo>
                    <a:pt x="473217" y="238749"/>
                  </a:lnTo>
                  <a:lnTo>
                    <a:pt x="434288" y="262671"/>
                  </a:lnTo>
                  <a:lnTo>
                    <a:pt x="396736" y="287533"/>
                  </a:lnTo>
                  <a:lnTo>
                    <a:pt x="360602" y="313305"/>
                  </a:lnTo>
                  <a:lnTo>
                    <a:pt x="325930" y="339961"/>
                  </a:lnTo>
                  <a:lnTo>
                    <a:pt x="292762" y="367472"/>
                  </a:lnTo>
                  <a:lnTo>
                    <a:pt x="261139" y="395809"/>
                  </a:lnTo>
                  <a:lnTo>
                    <a:pt x="231105" y="424946"/>
                  </a:lnTo>
                  <a:lnTo>
                    <a:pt x="202702" y="454853"/>
                  </a:lnTo>
                  <a:lnTo>
                    <a:pt x="175972" y="485503"/>
                  </a:lnTo>
                  <a:lnTo>
                    <a:pt x="150957" y="516868"/>
                  </a:lnTo>
                  <a:lnTo>
                    <a:pt x="127700" y="548920"/>
                  </a:lnTo>
                  <a:lnTo>
                    <a:pt x="106243" y="581630"/>
                  </a:lnTo>
                  <a:lnTo>
                    <a:pt x="86628" y="614971"/>
                  </a:lnTo>
                  <a:lnTo>
                    <a:pt x="68899" y="648915"/>
                  </a:lnTo>
                  <a:lnTo>
                    <a:pt x="39264" y="718496"/>
                  </a:lnTo>
                  <a:lnTo>
                    <a:pt x="17676" y="790151"/>
                  </a:lnTo>
                  <a:lnTo>
                    <a:pt x="4475" y="863655"/>
                  </a:lnTo>
                  <a:lnTo>
                    <a:pt x="0" y="938784"/>
                  </a:lnTo>
                  <a:lnTo>
                    <a:pt x="1125" y="976541"/>
                  </a:lnTo>
                  <a:lnTo>
                    <a:pt x="10006" y="1050893"/>
                  </a:lnTo>
                  <a:lnTo>
                    <a:pt x="27443" y="1123506"/>
                  </a:lnTo>
                  <a:lnTo>
                    <a:pt x="53096" y="1194157"/>
                  </a:lnTo>
                  <a:lnTo>
                    <a:pt x="86628" y="1262621"/>
                  </a:lnTo>
                  <a:lnTo>
                    <a:pt x="106243" y="1295963"/>
                  </a:lnTo>
                  <a:lnTo>
                    <a:pt x="127700" y="1328674"/>
                  </a:lnTo>
                  <a:lnTo>
                    <a:pt x="150957" y="1360726"/>
                  </a:lnTo>
                  <a:lnTo>
                    <a:pt x="175972" y="1392092"/>
                  </a:lnTo>
                  <a:lnTo>
                    <a:pt x="202702" y="1422742"/>
                  </a:lnTo>
                  <a:lnTo>
                    <a:pt x="231105" y="1452649"/>
                  </a:lnTo>
                  <a:lnTo>
                    <a:pt x="261139" y="1481785"/>
                  </a:lnTo>
                  <a:lnTo>
                    <a:pt x="292762" y="1510123"/>
                  </a:lnTo>
                  <a:lnTo>
                    <a:pt x="325930" y="1537632"/>
                  </a:lnTo>
                  <a:lnTo>
                    <a:pt x="360602" y="1564287"/>
                  </a:lnTo>
                  <a:lnTo>
                    <a:pt x="396736" y="1590059"/>
                  </a:lnTo>
                  <a:lnTo>
                    <a:pt x="434288" y="1614919"/>
                  </a:lnTo>
                  <a:lnTo>
                    <a:pt x="473217" y="1638840"/>
                  </a:lnTo>
                  <a:lnTo>
                    <a:pt x="513480" y="1661793"/>
                  </a:lnTo>
                  <a:lnTo>
                    <a:pt x="555035" y="1683752"/>
                  </a:lnTo>
                  <a:lnTo>
                    <a:pt x="597839" y="1704686"/>
                  </a:lnTo>
                  <a:lnTo>
                    <a:pt x="641851" y="1724570"/>
                  </a:lnTo>
                  <a:lnTo>
                    <a:pt x="687027" y="1743373"/>
                  </a:lnTo>
                  <a:lnTo>
                    <a:pt x="733326" y="1761069"/>
                  </a:lnTo>
                  <a:lnTo>
                    <a:pt x="780705" y="1777630"/>
                  </a:lnTo>
                  <a:lnTo>
                    <a:pt x="829122" y="1793026"/>
                  </a:lnTo>
                  <a:lnTo>
                    <a:pt x="878534" y="1807231"/>
                  </a:lnTo>
                  <a:lnTo>
                    <a:pt x="928899" y="1820217"/>
                  </a:lnTo>
                  <a:lnTo>
                    <a:pt x="980175" y="1831954"/>
                  </a:lnTo>
                  <a:lnTo>
                    <a:pt x="1032319" y="1842416"/>
                  </a:lnTo>
                  <a:lnTo>
                    <a:pt x="1085289" y="1851573"/>
                  </a:lnTo>
                  <a:lnTo>
                    <a:pt x="1139042" y="1859399"/>
                  </a:lnTo>
                  <a:lnTo>
                    <a:pt x="1193537" y="1865865"/>
                  </a:lnTo>
                  <a:lnTo>
                    <a:pt x="1248731" y="1870943"/>
                  </a:lnTo>
                  <a:lnTo>
                    <a:pt x="1304581" y="1874604"/>
                  </a:lnTo>
                  <a:lnTo>
                    <a:pt x="1361045" y="1876822"/>
                  </a:lnTo>
                  <a:lnTo>
                    <a:pt x="1418082" y="1877568"/>
                  </a:lnTo>
                  <a:lnTo>
                    <a:pt x="1475118" y="1876822"/>
                  </a:lnTo>
                  <a:lnTo>
                    <a:pt x="1531582" y="1874604"/>
                  </a:lnTo>
                  <a:lnTo>
                    <a:pt x="1587432" y="1870943"/>
                  </a:lnTo>
                  <a:lnTo>
                    <a:pt x="1642626" y="1865865"/>
                  </a:lnTo>
                  <a:lnTo>
                    <a:pt x="1697121" y="1859399"/>
                  </a:lnTo>
                  <a:lnTo>
                    <a:pt x="1750874" y="1851573"/>
                  </a:lnTo>
                  <a:lnTo>
                    <a:pt x="1803844" y="1842416"/>
                  </a:lnTo>
                  <a:lnTo>
                    <a:pt x="1855988" y="1831954"/>
                  </a:lnTo>
                  <a:lnTo>
                    <a:pt x="1907264" y="1820217"/>
                  </a:lnTo>
                  <a:lnTo>
                    <a:pt x="1957629" y="1807231"/>
                  </a:lnTo>
                  <a:lnTo>
                    <a:pt x="2007041" y="1793026"/>
                  </a:lnTo>
                  <a:lnTo>
                    <a:pt x="2055458" y="1777630"/>
                  </a:lnTo>
                  <a:lnTo>
                    <a:pt x="2102837" y="1761069"/>
                  </a:lnTo>
                  <a:lnTo>
                    <a:pt x="2149136" y="1743373"/>
                  </a:lnTo>
                  <a:lnTo>
                    <a:pt x="2194312" y="1724570"/>
                  </a:lnTo>
                  <a:lnTo>
                    <a:pt x="2238324" y="1704686"/>
                  </a:lnTo>
                  <a:lnTo>
                    <a:pt x="2281128" y="1683752"/>
                  </a:lnTo>
                  <a:lnTo>
                    <a:pt x="2322683" y="1661793"/>
                  </a:lnTo>
                  <a:lnTo>
                    <a:pt x="2362946" y="1638840"/>
                  </a:lnTo>
                  <a:lnTo>
                    <a:pt x="2401875" y="1614919"/>
                  </a:lnTo>
                  <a:lnTo>
                    <a:pt x="2439427" y="1590059"/>
                  </a:lnTo>
                  <a:lnTo>
                    <a:pt x="2475561" y="1564287"/>
                  </a:lnTo>
                  <a:lnTo>
                    <a:pt x="2510233" y="1537632"/>
                  </a:lnTo>
                  <a:lnTo>
                    <a:pt x="2543401" y="1510123"/>
                  </a:lnTo>
                  <a:lnTo>
                    <a:pt x="2575024" y="1481785"/>
                  </a:lnTo>
                  <a:lnTo>
                    <a:pt x="2605058" y="1452649"/>
                  </a:lnTo>
                  <a:lnTo>
                    <a:pt x="2633461" y="1422742"/>
                  </a:lnTo>
                  <a:lnTo>
                    <a:pt x="2660191" y="1392092"/>
                  </a:lnTo>
                  <a:lnTo>
                    <a:pt x="2685206" y="1360726"/>
                  </a:lnTo>
                  <a:lnTo>
                    <a:pt x="2708463" y="1328674"/>
                  </a:lnTo>
                  <a:lnTo>
                    <a:pt x="2729920" y="1295963"/>
                  </a:lnTo>
                  <a:lnTo>
                    <a:pt x="2749535" y="1262621"/>
                  </a:lnTo>
                  <a:lnTo>
                    <a:pt x="2767264" y="1228677"/>
                  </a:lnTo>
                  <a:lnTo>
                    <a:pt x="2796899" y="1159091"/>
                  </a:lnTo>
                  <a:lnTo>
                    <a:pt x="2818487" y="1087431"/>
                  </a:lnTo>
                  <a:lnTo>
                    <a:pt x="2831688" y="1013920"/>
                  </a:lnTo>
                  <a:lnTo>
                    <a:pt x="2836164" y="938784"/>
                  </a:lnTo>
                  <a:lnTo>
                    <a:pt x="2835038" y="901030"/>
                  </a:lnTo>
                  <a:lnTo>
                    <a:pt x="2826157" y="826686"/>
                  </a:lnTo>
                  <a:lnTo>
                    <a:pt x="2808720" y="754079"/>
                  </a:lnTo>
                  <a:lnTo>
                    <a:pt x="2783067" y="683432"/>
                  </a:lnTo>
                  <a:lnTo>
                    <a:pt x="2749535" y="614971"/>
                  </a:lnTo>
                  <a:lnTo>
                    <a:pt x="2729920" y="581630"/>
                  </a:lnTo>
                  <a:lnTo>
                    <a:pt x="2708463" y="548920"/>
                  </a:lnTo>
                  <a:lnTo>
                    <a:pt x="2685206" y="516868"/>
                  </a:lnTo>
                  <a:lnTo>
                    <a:pt x="2660191" y="485503"/>
                  </a:lnTo>
                  <a:lnTo>
                    <a:pt x="2633461" y="454853"/>
                  </a:lnTo>
                  <a:lnTo>
                    <a:pt x="2605058" y="424946"/>
                  </a:lnTo>
                  <a:lnTo>
                    <a:pt x="2575024" y="395809"/>
                  </a:lnTo>
                  <a:lnTo>
                    <a:pt x="2543401" y="367472"/>
                  </a:lnTo>
                  <a:lnTo>
                    <a:pt x="2510233" y="339961"/>
                  </a:lnTo>
                  <a:lnTo>
                    <a:pt x="2475561" y="313305"/>
                  </a:lnTo>
                  <a:lnTo>
                    <a:pt x="2439427" y="287533"/>
                  </a:lnTo>
                  <a:lnTo>
                    <a:pt x="2401875" y="262671"/>
                  </a:lnTo>
                  <a:lnTo>
                    <a:pt x="2362946" y="238749"/>
                  </a:lnTo>
                  <a:lnTo>
                    <a:pt x="2322683" y="215794"/>
                  </a:lnTo>
                  <a:lnTo>
                    <a:pt x="2281128" y="193835"/>
                  </a:lnTo>
                  <a:lnTo>
                    <a:pt x="2238324" y="172898"/>
                  </a:lnTo>
                  <a:lnTo>
                    <a:pt x="2194312" y="153014"/>
                  </a:lnTo>
                  <a:lnTo>
                    <a:pt x="2149136" y="134208"/>
                  </a:lnTo>
                  <a:lnTo>
                    <a:pt x="2102837" y="116511"/>
                  </a:lnTo>
                  <a:lnTo>
                    <a:pt x="2055458" y="99949"/>
                  </a:lnTo>
                  <a:lnTo>
                    <a:pt x="2007041" y="84551"/>
                  </a:lnTo>
                  <a:lnTo>
                    <a:pt x="1957629" y="70344"/>
                  </a:lnTo>
                  <a:lnTo>
                    <a:pt x="1907264" y="57357"/>
                  </a:lnTo>
                  <a:lnTo>
                    <a:pt x="1855988" y="45619"/>
                  </a:lnTo>
                  <a:lnTo>
                    <a:pt x="1803844" y="35156"/>
                  </a:lnTo>
                  <a:lnTo>
                    <a:pt x="1750874" y="25997"/>
                  </a:lnTo>
                  <a:lnTo>
                    <a:pt x="1697121" y="18170"/>
                  </a:lnTo>
                  <a:lnTo>
                    <a:pt x="1642626" y="11704"/>
                  </a:lnTo>
                  <a:lnTo>
                    <a:pt x="1587432" y="6625"/>
                  </a:lnTo>
                  <a:lnTo>
                    <a:pt x="1531582" y="2963"/>
                  </a:lnTo>
                  <a:lnTo>
                    <a:pt x="1475118" y="745"/>
                  </a:lnTo>
                  <a:lnTo>
                    <a:pt x="1418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22"/>
            <p:cNvSpPr/>
            <p:nvPr/>
          </p:nvSpPr>
          <p:spPr>
            <a:xfrm>
              <a:off x="2110739" y="4608576"/>
              <a:ext cx="2836545" cy="1877695"/>
            </a:xfrm>
            <a:custGeom>
              <a:avLst/>
              <a:gdLst/>
              <a:ahLst/>
              <a:cxnLst/>
              <a:rect l="l" t="t" r="r" b="b"/>
              <a:pathLst>
                <a:path w="2836545" h="1877695">
                  <a:moveTo>
                    <a:pt x="0" y="938784"/>
                  </a:moveTo>
                  <a:lnTo>
                    <a:pt x="4475" y="863655"/>
                  </a:lnTo>
                  <a:lnTo>
                    <a:pt x="17676" y="790151"/>
                  </a:lnTo>
                  <a:lnTo>
                    <a:pt x="39264" y="718496"/>
                  </a:lnTo>
                  <a:lnTo>
                    <a:pt x="68899" y="648915"/>
                  </a:lnTo>
                  <a:lnTo>
                    <a:pt x="86628" y="614971"/>
                  </a:lnTo>
                  <a:lnTo>
                    <a:pt x="106243" y="581630"/>
                  </a:lnTo>
                  <a:lnTo>
                    <a:pt x="127700" y="548920"/>
                  </a:lnTo>
                  <a:lnTo>
                    <a:pt x="150957" y="516868"/>
                  </a:lnTo>
                  <a:lnTo>
                    <a:pt x="175972" y="485503"/>
                  </a:lnTo>
                  <a:lnTo>
                    <a:pt x="202702" y="454853"/>
                  </a:lnTo>
                  <a:lnTo>
                    <a:pt x="231105" y="424946"/>
                  </a:lnTo>
                  <a:lnTo>
                    <a:pt x="261139" y="395809"/>
                  </a:lnTo>
                  <a:lnTo>
                    <a:pt x="292762" y="367472"/>
                  </a:lnTo>
                  <a:lnTo>
                    <a:pt x="325930" y="339961"/>
                  </a:lnTo>
                  <a:lnTo>
                    <a:pt x="360602" y="313305"/>
                  </a:lnTo>
                  <a:lnTo>
                    <a:pt x="396736" y="287533"/>
                  </a:lnTo>
                  <a:lnTo>
                    <a:pt x="434288" y="262671"/>
                  </a:lnTo>
                  <a:lnTo>
                    <a:pt x="473217" y="238749"/>
                  </a:lnTo>
                  <a:lnTo>
                    <a:pt x="513480" y="215794"/>
                  </a:lnTo>
                  <a:lnTo>
                    <a:pt x="555035" y="193835"/>
                  </a:lnTo>
                  <a:lnTo>
                    <a:pt x="597839" y="172898"/>
                  </a:lnTo>
                  <a:lnTo>
                    <a:pt x="641851" y="153014"/>
                  </a:lnTo>
                  <a:lnTo>
                    <a:pt x="687027" y="134208"/>
                  </a:lnTo>
                  <a:lnTo>
                    <a:pt x="733326" y="116511"/>
                  </a:lnTo>
                  <a:lnTo>
                    <a:pt x="780705" y="99949"/>
                  </a:lnTo>
                  <a:lnTo>
                    <a:pt x="829122" y="84551"/>
                  </a:lnTo>
                  <a:lnTo>
                    <a:pt x="878534" y="70344"/>
                  </a:lnTo>
                  <a:lnTo>
                    <a:pt x="928899" y="57357"/>
                  </a:lnTo>
                  <a:lnTo>
                    <a:pt x="980175" y="45619"/>
                  </a:lnTo>
                  <a:lnTo>
                    <a:pt x="1032319" y="35156"/>
                  </a:lnTo>
                  <a:lnTo>
                    <a:pt x="1085289" y="25997"/>
                  </a:lnTo>
                  <a:lnTo>
                    <a:pt x="1139042" y="18170"/>
                  </a:lnTo>
                  <a:lnTo>
                    <a:pt x="1193537" y="11704"/>
                  </a:lnTo>
                  <a:lnTo>
                    <a:pt x="1248731" y="6625"/>
                  </a:lnTo>
                  <a:lnTo>
                    <a:pt x="1304581" y="2963"/>
                  </a:lnTo>
                  <a:lnTo>
                    <a:pt x="1361045" y="745"/>
                  </a:lnTo>
                  <a:lnTo>
                    <a:pt x="1418082" y="0"/>
                  </a:lnTo>
                  <a:lnTo>
                    <a:pt x="1475118" y="745"/>
                  </a:lnTo>
                  <a:lnTo>
                    <a:pt x="1531582" y="2963"/>
                  </a:lnTo>
                  <a:lnTo>
                    <a:pt x="1587432" y="6625"/>
                  </a:lnTo>
                  <a:lnTo>
                    <a:pt x="1642626" y="11704"/>
                  </a:lnTo>
                  <a:lnTo>
                    <a:pt x="1697121" y="18170"/>
                  </a:lnTo>
                  <a:lnTo>
                    <a:pt x="1750874" y="25997"/>
                  </a:lnTo>
                  <a:lnTo>
                    <a:pt x="1803844" y="35156"/>
                  </a:lnTo>
                  <a:lnTo>
                    <a:pt x="1855988" y="45619"/>
                  </a:lnTo>
                  <a:lnTo>
                    <a:pt x="1907264" y="57357"/>
                  </a:lnTo>
                  <a:lnTo>
                    <a:pt x="1957629" y="70344"/>
                  </a:lnTo>
                  <a:lnTo>
                    <a:pt x="2007041" y="84551"/>
                  </a:lnTo>
                  <a:lnTo>
                    <a:pt x="2055458" y="99949"/>
                  </a:lnTo>
                  <a:lnTo>
                    <a:pt x="2102837" y="116511"/>
                  </a:lnTo>
                  <a:lnTo>
                    <a:pt x="2149136" y="134208"/>
                  </a:lnTo>
                  <a:lnTo>
                    <a:pt x="2194312" y="153014"/>
                  </a:lnTo>
                  <a:lnTo>
                    <a:pt x="2238324" y="172898"/>
                  </a:lnTo>
                  <a:lnTo>
                    <a:pt x="2281128" y="193835"/>
                  </a:lnTo>
                  <a:lnTo>
                    <a:pt x="2322683" y="215794"/>
                  </a:lnTo>
                  <a:lnTo>
                    <a:pt x="2362946" y="238749"/>
                  </a:lnTo>
                  <a:lnTo>
                    <a:pt x="2401875" y="262671"/>
                  </a:lnTo>
                  <a:lnTo>
                    <a:pt x="2439427" y="287533"/>
                  </a:lnTo>
                  <a:lnTo>
                    <a:pt x="2475561" y="313305"/>
                  </a:lnTo>
                  <a:lnTo>
                    <a:pt x="2510233" y="339961"/>
                  </a:lnTo>
                  <a:lnTo>
                    <a:pt x="2543401" y="367472"/>
                  </a:lnTo>
                  <a:lnTo>
                    <a:pt x="2575024" y="395809"/>
                  </a:lnTo>
                  <a:lnTo>
                    <a:pt x="2605058" y="424946"/>
                  </a:lnTo>
                  <a:lnTo>
                    <a:pt x="2633461" y="454853"/>
                  </a:lnTo>
                  <a:lnTo>
                    <a:pt x="2660191" y="485503"/>
                  </a:lnTo>
                  <a:lnTo>
                    <a:pt x="2685206" y="516868"/>
                  </a:lnTo>
                  <a:lnTo>
                    <a:pt x="2708463" y="548920"/>
                  </a:lnTo>
                  <a:lnTo>
                    <a:pt x="2729920" y="581630"/>
                  </a:lnTo>
                  <a:lnTo>
                    <a:pt x="2749535" y="614971"/>
                  </a:lnTo>
                  <a:lnTo>
                    <a:pt x="2767264" y="648915"/>
                  </a:lnTo>
                  <a:lnTo>
                    <a:pt x="2796899" y="718496"/>
                  </a:lnTo>
                  <a:lnTo>
                    <a:pt x="2818487" y="790151"/>
                  </a:lnTo>
                  <a:lnTo>
                    <a:pt x="2831688" y="863655"/>
                  </a:lnTo>
                  <a:lnTo>
                    <a:pt x="2836164" y="938784"/>
                  </a:lnTo>
                  <a:lnTo>
                    <a:pt x="2835038" y="976541"/>
                  </a:lnTo>
                  <a:lnTo>
                    <a:pt x="2826157" y="1050893"/>
                  </a:lnTo>
                  <a:lnTo>
                    <a:pt x="2808720" y="1123506"/>
                  </a:lnTo>
                  <a:lnTo>
                    <a:pt x="2783067" y="1194157"/>
                  </a:lnTo>
                  <a:lnTo>
                    <a:pt x="2749535" y="1262621"/>
                  </a:lnTo>
                  <a:lnTo>
                    <a:pt x="2729920" y="1295963"/>
                  </a:lnTo>
                  <a:lnTo>
                    <a:pt x="2708463" y="1328674"/>
                  </a:lnTo>
                  <a:lnTo>
                    <a:pt x="2685206" y="1360726"/>
                  </a:lnTo>
                  <a:lnTo>
                    <a:pt x="2660191" y="1392092"/>
                  </a:lnTo>
                  <a:lnTo>
                    <a:pt x="2633461" y="1422742"/>
                  </a:lnTo>
                  <a:lnTo>
                    <a:pt x="2605058" y="1452649"/>
                  </a:lnTo>
                  <a:lnTo>
                    <a:pt x="2575024" y="1481785"/>
                  </a:lnTo>
                  <a:lnTo>
                    <a:pt x="2543401" y="1510123"/>
                  </a:lnTo>
                  <a:lnTo>
                    <a:pt x="2510233" y="1537632"/>
                  </a:lnTo>
                  <a:lnTo>
                    <a:pt x="2475561" y="1564287"/>
                  </a:lnTo>
                  <a:lnTo>
                    <a:pt x="2439427" y="1590059"/>
                  </a:lnTo>
                  <a:lnTo>
                    <a:pt x="2401875" y="1614919"/>
                  </a:lnTo>
                  <a:lnTo>
                    <a:pt x="2362946" y="1638840"/>
                  </a:lnTo>
                  <a:lnTo>
                    <a:pt x="2322683" y="1661793"/>
                  </a:lnTo>
                  <a:lnTo>
                    <a:pt x="2281128" y="1683752"/>
                  </a:lnTo>
                  <a:lnTo>
                    <a:pt x="2238324" y="1704686"/>
                  </a:lnTo>
                  <a:lnTo>
                    <a:pt x="2194312" y="1724570"/>
                  </a:lnTo>
                  <a:lnTo>
                    <a:pt x="2149136" y="1743373"/>
                  </a:lnTo>
                  <a:lnTo>
                    <a:pt x="2102837" y="1761069"/>
                  </a:lnTo>
                  <a:lnTo>
                    <a:pt x="2055458" y="1777630"/>
                  </a:lnTo>
                  <a:lnTo>
                    <a:pt x="2007041" y="1793026"/>
                  </a:lnTo>
                  <a:lnTo>
                    <a:pt x="1957629" y="1807231"/>
                  </a:lnTo>
                  <a:lnTo>
                    <a:pt x="1907264" y="1820217"/>
                  </a:lnTo>
                  <a:lnTo>
                    <a:pt x="1855988" y="1831954"/>
                  </a:lnTo>
                  <a:lnTo>
                    <a:pt x="1803844" y="1842416"/>
                  </a:lnTo>
                  <a:lnTo>
                    <a:pt x="1750874" y="1851573"/>
                  </a:lnTo>
                  <a:lnTo>
                    <a:pt x="1697121" y="1859399"/>
                  </a:lnTo>
                  <a:lnTo>
                    <a:pt x="1642626" y="1865865"/>
                  </a:lnTo>
                  <a:lnTo>
                    <a:pt x="1587432" y="1870943"/>
                  </a:lnTo>
                  <a:lnTo>
                    <a:pt x="1531582" y="1874604"/>
                  </a:lnTo>
                  <a:lnTo>
                    <a:pt x="1475118" y="1876822"/>
                  </a:lnTo>
                  <a:lnTo>
                    <a:pt x="1418082" y="1877568"/>
                  </a:lnTo>
                  <a:lnTo>
                    <a:pt x="1361045" y="1876822"/>
                  </a:lnTo>
                  <a:lnTo>
                    <a:pt x="1304581" y="1874604"/>
                  </a:lnTo>
                  <a:lnTo>
                    <a:pt x="1248731" y="1870943"/>
                  </a:lnTo>
                  <a:lnTo>
                    <a:pt x="1193537" y="1865865"/>
                  </a:lnTo>
                  <a:lnTo>
                    <a:pt x="1139042" y="1859399"/>
                  </a:lnTo>
                  <a:lnTo>
                    <a:pt x="1085289" y="1851573"/>
                  </a:lnTo>
                  <a:lnTo>
                    <a:pt x="1032319" y="1842416"/>
                  </a:lnTo>
                  <a:lnTo>
                    <a:pt x="980175" y="1831954"/>
                  </a:lnTo>
                  <a:lnTo>
                    <a:pt x="928899" y="1820217"/>
                  </a:lnTo>
                  <a:lnTo>
                    <a:pt x="878534" y="1807231"/>
                  </a:lnTo>
                  <a:lnTo>
                    <a:pt x="829122" y="1793026"/>
                  </a:lnTo>
                  <a:lnTo>
                    <a:pt x="780705" y="1777630"/>
                  </a:lnTo>
                  <a:lnTo>
                    <a:pt x="733326" y="1761069"/>
                  </a:lnTo>
                  <a:lnTo>
                    <a:pt x="687027" y="1743373"/>
                  </a:lnTo>
                  <a:lnTo>
                    <a:pt x="641851" y="1724570"/>
                  </a:lnTo>
                  <a:lnTo>
                    <a:pt x="597839" y="1704686"/>
                  </a:lnTo>
                  <a:lnTo>
                    <a:pt x="555035" y="1683752"/>
                  </a:lnTo>
                  <a:lnTo>
                    <a:pt x="513480" y="1661793"/>
                  </a:lnTo>
                  <a:lnTo>
                    <a:pt x="473217" y="1638840"/>
                  </a:lnTo>
                  <a:lnTo>
                    <a:pt x="434288" y="1614919"/>
                  </a:lnTo>
                  <a:lnTo>
                    <a:pt x="396736" y="1590059"/>
                  </a:lnTo>
                  <a:lnTo>
                    <a:pt x="360602" y="1564287"/>
                  </a:lnTo>
                  <a:lnTo>
                    <a:pt x="325930" y="1537632"/>
                  </a:lnTo>
                  <a:lnTo>
                    <a:pt x="292762" y="1510123"/>
                  </a:lnTo>
                  <a:lnTo>
                    <a:pt x="261139" y="1481785"/>
                  </a:lnTo>
                  <a:lnTo>
                    <a:pt x="231105" y="1452649"/>
                  </a:lnTo>
                  <a:lnTo>
                    <a:pt x="202702" y="1422742"/>
                  </a:lnTo>
                  <a:lnTo>
                    <a:pt x="175972" y="1392092"/>
                  </a:lnTo>
                  <a:lnTo>
                    <a:pt x="150957" y="1360726"/>
                  </a:lnTo>
                  <a:lnTo>
                    <a:pt x="127700" y="1328674"/>
                  </a:lnTo>
                  <a:lnTo>
                    <a:pt x="106243" y="1295963"/>
                  </a:lnTo>
                  <a:lnTo>
                    <a:pt x="86628" y="1262621"/>
                  </a:lnTo>
                  <a:lnTo>
                    <a:pt x="68899" y="1228677"/>
                  </a:lnTo>
                  <a:lnTo>
                    <a:pt x="39264" y="1159091"/>
                  </a:lnTo>
                  <a:lnTo>
                    <a:pt x="17676" y="1087431"/>
                  </a:lnTo>
                  <a:lnTo>
                    <a:pt x="4475" y="1013920"/>
                  </a:lnTo>
                  <a:lnTo>
                    <a:pt x="0" y="938784"/>
                  </a:lnTo>
                  <a:close/>
                </a:path>
              </a:pathLst>
            </a:custGeom>
            <a:ln w="15875">
              <a:solidFill>
                <a:srgbClr val="293C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23"/>
          <p:cNvSpPr txBox="1"/>
          <p:nvPr/>
        </p:nvSpPr>
        <p:spPr>
          <a:xfrm>
            <a:off x="1976818" y="3598450"/>
            <a:ext cx="1339215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429" algn="ctr">
              <a:spcBef>
                <a:spcPts val="71"/>
              </a:spcBef>
            </a:pPr>
            <a:r>
              <a:rPr sz="12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Сумма</a:t>
            </a:r>
            <a:endParaRPr sz="12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9049" marR="3810" indent="1429" algn="ctr"/>
            <a:r>
              <a:rPr sz="12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имущественного </a:t>
            </a:r>
            <a:r>
              <a:rPr sz="12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вычета</a:t>
            </a:r>
            <a:r>
              <a:rPr sz="1200" b="1" kern="0" spc="-4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(1</a:t>
            </a:r>
            <a:r>
              <a:rPr sz="1200" b="1" kern="0" spc="-23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200" b="1" kern="0" spc="-1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млн. </a:t>
            </a:r>
            <a:r>
              <a:rPr sz="12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руб.</a:t>
            </a:r>
            <a:r>
              <a:rPr sz="1200" b="1" kern="0" spc="-1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или</a:t>
            </a:r>
            <a:r>
              <a:rPr sz="1200" b="1" kern="0" spc="-19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2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250</a:t>
            </a:r>
            <a:r>
              <a:rPr sz="1200" b="1" kern="0" spc="-15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тыс. </a:t>
            </a:r>
            <a:r>
              <a:rPr sz="12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руб.)</a:t>
            </a:r>
            <a:endParaRPr sz="12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953" algn="ctr"/>
            <a:r>
              <a:rPr sz="12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распределяется</a:t>
            </a:r>
            <a:endParaRPr sz="12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7" name="object 24"/>
          <p:cNvGrpSpPr/>
          <p:nvPr/>
        </p:nvGrpSpPr>
        <p:grpSpPr>
          <a:xfrm>
            <a:off x="3997976" y="3745373"/>
            <a:ext cx="1069181" cy="922020"/>
            <a:chOff x="5330634" y="4993830"/>
            <a:chExt cx="1425575" cy="1229360"/>
          </a:xfrm>
        </p:grpSpPr>
        <p:sp>
          <p:nvSpPr>
            <p:cNvPr id="38" name="object 25"/>
            <p:cNvSpPr/>
            <p:nvPr/>
          </p:nvSpPr>
          <p:spPr>
            <a:xfrm>
              <a:off x="5338571" y="5001767"/>
              <a:ext cx="1384300" cy="315595"/>
            </a:xfrm>
            <a:custGeom>
              <a:avLst/>
              <a:gdLst/>
              <a:ahLst/>
              <a:cxnLst/>
              <a:rect l="l" t="t" r="r" b="b"/>
              <a:pathLst>
                <a:path w="1384300" h="315595">
                  <a:moveTo>
                    <a:pt x="1226057" y="0"/>
                  </a:moveTo>
                  <a:lnTo>
                    <a:pt x="1226057" y="78866"/>
                  </a:lnTo>
                  <a:lnTo>
                    <a:pt x="0" y="78866"/>
                  </a:lnTo>
                  <a:lnTo>
                    <a:pt x="0" y="236600"/>
                  </a:lnTo>
                  <a:lnTo>
                    <a:pt x="1226057" y="236600"/>
                  </a:lnTo>
                  <a:lnTo>
                    <a:pt x="1226057" y="315467"/>
                  </a:lnTo>
                  <a:lnTo>
                    <a:pt x="1383792" y="157733"/>
                  </a:lnTo>
                  <a:lnTo>
                    <a:pt x="122605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26"/>
            <p:cNvSpPr/>
            <p:nvPr/>
          </p:nvSpPr>
          <p:spPr>
            <a:xfrm>
              <a:off x="5338571" y="5001767"/>
              <a:ext cx="1384300" cy="315595"/>
            </a:xfrm>
            <a:custGeom>
              <a:avLst/>
              <a:gdLst/>
              <a:ahLst/>
              <a:cxnLst/>
              <a:rect l="l" t="t" r="r" b="b"/>
              <a:pathLst>
                <a:path w="1384300" h="315595">
                  <a:moveTo>
                    <a:pt x="1226057" y="315467"/>
                  </a:moveTo>
                  <a:lnTo>
                    <a:pt x="1226057" y="236600"/>
                  </a:lnTo>
                  <a:lnTo>
                    <a:pt x="0" y="236600"/>
                  </a:lnTo>
                  <a:lnTo>
                    <a:pt x="0" y="78866"/>
                  </a:lnTo>
                  <a:lnTo>
                    <a:pt x="1226057" y="78866"/>
                  </a:lnTo>
                  <a:lnTo>
                    <a:pt x="1226057" y="0"/>
                  </a:lnTo>
                  <a:lnTo>
                    <a:pt x="1383792" y="157733"/>
                  </a:lnTo>
                  <a:lnTo>
                    <a:pt x="1226057" y="315467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27"/>
            <p:cNvSpPr/>
            <p:nvPr/>
          </p:nvSpPr>
          <p:spPr>
            <a:xfrm>
              <a:off x="5364479" y="5900927"/>
              <a:ext cx="1384300" cy="314325"/>
            </a:xfrm>
            <a:custGeom>
              <a:avLst/>
              <a:gdLst/>
              <a:ahLst/>
              <a:cxnLst/>
              <a:rect l="l" t="t" r="r" b="b"/>
              <a:pathLst>
                <a:path w="1384300" h="314325">
                  <a:moveTo>
                    <a:pt x="1226820" y="0"/>
                  </a:moveTo>
                  <a:lnTo>
                    <a:pt x="1226820" y="78486"/>
                  </a:lnTo>
                  <a:lnTo>
                    <a:pt x="0" y="78486"/>
                  </a:lnTo>
                  <a:lnTo>
                    <a:pt x="0" y="235458"/>
                  </a:lnTo>
                  <a:lnTo>
                    <a:pt x="1226820" y="235458"/>
                  </a:lnTo>
                  <a:lnTo>
                    <a:pt x="1226820" y="313944"/>
                  </a:lnTo>
                  <a:lnTo>
                    <a:pt x="1383792" y="156972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28"/>
            <p:cNvSpPr/>
            <p:nvPr/>
          </p:nvSpPr>
          <p:spPr>
            <a:xfrm>
              <a:off x="5364479" y="5900927"/>
              <a:ext cx="1384300" cy="314325"/>
            </a:xfrm>
            <a:custGeom>
              <a:avLst/>
              <a:gdLst/>
              <a:ahLst/>
              <a:cxnLst/>
              <a:rect l="l" t="t" r="r" b="b"/>
              <a:pathLst>
                <a:path w="1384300" h="314325">
                  <a:moveTo>
                    <a:pt x="1226820" y="313944"/>
                  </a:moveTo>
                  <a:lnTo>
                    <a:pt x="1226820" y="235458"/>
                  </a:lnTo>
                  <a:lnTo>
                    <a:pt x="0" y="235458"/>
                  </a:lnTo>
                  <a:lnTo>
                    <a:pt x="0" y="78486"/>
                  </a:lnTo>
                  <a:lnTo>
                    <a:pt x="1226820" y="78486"/>
                  </a:lnTo>
                  <a:lnTo>
                    <a:pt x="1226820" y="0"/>
                  </a:lnTo>
                  <a:lnTo>
                    <a:pt x="1383792" y="156972"/>
                  </a:lnTo>
                  <a:lnTo>
                    <a:pt x="1226820" y="313944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object 29"/>
          <p:cNvSpPr txBox="1"/>
          <p:nvPr/>
        </p:nvSpPr>
        <p:spPr>
          <a:xfrm>
            <a:off x="5420392" y="3598450"/>
            <a:ext cx="2809208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400" b="1" kern="0" spc="-8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</a:t>
            </a:r>
            <a:r>
              <a:rPr sz="1400" b="1" kern="0" spc="-8" dirty="0" err="1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ропорционально</a:t>
            </a:r>
            <a:r>
              <a:rPr lang="en-US" sz="1400" b="1" kern="0" spc="-8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400" b="1" kern="0" dirty="0" err="1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их</a:t>
            </a:r>
            <a:r>
              <a:rPr sz="1400" b="1" kern="0" spc="-23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400" b="1" kern="0" spc="-15" dirty="0" err="1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доле</a:t>
            </a:r>
            <a:endParaRPr sz="14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object 30"/>
          <p:cNvSpPr txBox="1"/>
          <p:nvPr/>
        </p:nvSpPr>
        <p:spPr>
          <a:xfrm>
            <a:off x="5392293" y="4309186"/>
            <a:ext cx="1614964" cy="2247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</a:t>
            </a:r>
            <a:r>
              <a:rPr sz="1400" b="1" kern="0" spc="-1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sz="1400" b="1" kern="0" spc="-8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договоренности</a:t>
            </a:r>
            <a:endParaRPr sz="14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object 31"/>
          <p:cNvSpPr txBox="1"/>
          <p:nvPr/>
        </p:nvSpPr>
        <p:spPr>
          <a:xfrm>
            <a:off x="4110514" y="3528536"/>
            <a:ext cx="931640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kern="0" spc="-8" dirty="0">
                <a:solidFill>
                  <a:srgbClr val="005AA9"/>
                </a:solidFill>
                <a:cs typeface="Trebuchet MS"/>
              </a:rPr>
              <a:t>долевой</a:t>
            </a:r>
            <a:endParaRPr sz="1400" kern="0" dirty="0">
              <a:solidFill>
                <a:sysClr val="windowText" lastClr="000000"/>
              </a:solidFill>
              <a:cs typeface="Trebuchet MS"/>
            </a:endParaRPr>
          </a:p>
        </p:txBody>
      </p:sp>
      <p:sp>
        <p:nvSpPr>
          <p:cNvPr id="45" name="object 32"/>
          <p:cNvSpPr txBox="1"/>
          <p:nvPr/>
        </p:nvSpPr>
        <p:spPr>
          <a:xfrm>
            <a:off x="4068509" y="4214317"/>
            <a:ext cx="994410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kern="0" spc="-8" dirty="0">
                <a:solidFill>
                  <a:srgbClr val="005AA9"/>
                </a:solidFill>
                <a:cs typeface="Trebuchet MS"/>
              </a:rPr>
              <a:t>совместной</a:t>
            </a:r>
            <a:endParaRPr sz="1400" kern="0">
              <a:solidFill>
                <a:sysClr val="windowText" lastClr="000000"/>
              </a:solidFill>
              <a:cs typeface="Trebuchet MS"/>
            </a:endParaRPr>
          </a:p>
        </p:txBody>
      </p:sp>
      <p:sp>
        <p:nvSpPr>
          <p:cNvPr id="46" name="object 33"/>
          <p:cNvSpPr txBox="1"/>
          <p:nvPr/>
        </p:nvSpPr>
        <p:spPr>
          <a:xfrm>
            <a:off x="516255" y="4691177"/>
            <a:ext cx="142875" cy="1327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00" b="1" kern="0" spc="-19" dirty="0">
                <a:solidFill>
                  <a:srgbClr val="FFFFFF"/>
                </a:solidFill>
                <a:cs typeface="Trebuchet MS"/>
              </a:rPr>
              <a:t>24</a:t>
            </a:r>
            <a:endParaRPr sz="800" kern="0">
              <a:solidFill>
                <a:sysClr val="windowText" lastClr="000000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684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460432" y="4659982"/>
            <a:ext cx="683568" cy="2738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800" smtClean="0">
                <a:solidFill>
                  <a:schemeClr val="tx1"/>
                </a:solidFill>
                <a:latin typeface="+mj-lt"/>
              </a:rPr>
              <a:pPr/>
              <a:t>4</a:t>
            </a:fld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BDFE1BE-1C4A-5D76-9B3B-B54E7F0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01" y="11450"/>
            <a:ext cx="561694" cy="641937"/>
          </a:xfrm>
          <a:prstGeom prst="rect">
            <a:avLst/>
          </a:prstGeom>
        </p:spPr>
      </p:pic>
      <p:sp>
        <p:nvSpPr>
          <p:cNvPr id="48" name="object 8"/>
          <p:cNvSpPr txBox="1"/>
          <p:nvPr/>
        </p:nvSpPr>
        <p:spPr>
          <a:xfrm>
            <a:off x="1947291" y="914400"/>
            <a:ext cx="6732370" cy="361781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39103" marR="0" lvl="0" indent="0" defTabSz="91440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Условия:</a:t>
            </a: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66675" marR="724852" lvl="0" indent="0" algn="just" defTabSz="91440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Tx/>
              <a:buSzTx/>
              <a:buFontTx/>
              <a:buNone/>
              <a:tabLst>
                <a:tab pos="6259116" algn="l"/>
              </a:tabLst>
              <a:defRPr/>
            </a:pPr>
            <a:r>
              <a:rPr kumimoji="0" lang="ru-RU" sz="1500" b="0" i="0" u="none" strike="noStrike" kern="0" cap="none" spc="-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до</a:t>
            </a:r>
            <a:r>
              <a:rPr kumimoji="0" lang="ru-RU" sz="1500" b="0" i="0" u="none" strike="noStrike" kern="0" cap="none" spc="-6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30</a:t>
            </a:r>
            <a:r>
              <a:rPr kumimoji="0" lang="ru-RU" sz="1500" b="0" i="0" u="none" strike="noStrike" kern="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апреля</a:t>
            </a:r>
            <a:r>
              <a:rPr kumimoji="0" lang="ru-RU" sz="1500" b="0" i="0" u="none" strike="noStrike" kern="0" cap="none" spc="-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следующего</a:t>
            </a:r>
            <a:r>
              <a:rPr kumimoji="0" lang="ru-RU" sz="1500" b="0" i="0" u="none" strike="noStrike" kern="0" cap="none" spc="-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года</a:t>
            </a:r>
            <a:r>
              <a:rPr kumimoji="0" lang="ru-RU" sz="1500" b="0" i="0" u="none" strike="noStrike" kern="0" cap="none" spc="-3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приобретено </a:t>
            </a:r>
            <a:r>
              <a:rPr kumimoji="0" lang="ru-RU" sz="1500" b="0" i="0" u="none" strike="noStrike" kern="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другое</a:t>
            </a:r>
            <a:r>
              <a:rPr kumimoji="0" lang="ru-RU" sz="1500" b="0" i="0" u="none" strike="noStrike" kern="0" cap="none" spc="-4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жилье;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66675" marR="1393508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59116" algn="l"/>
              </a:tabLst>
              <a:defRPr/>
            </a:pPr>
            <a:r>
              <a:rPr kumimoji="0" lang="ru-RU" sz="1500" b="0" i="0" u="none" strike="noStrike" kern="0" cap="none" spc="-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оплачена</a:t>
            </a:r>
            <a:r>
              <a:rPr kumimoji="0" lang="ru-RU" sz="1500" b="0" i="0" u="none" strike="noStrike" kern="0" cap="none" spc="-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полная</a:t>
            </a:r>
            <a:r>
              <a:rPr kumimoji="0" lang="ru-RU" sz="1500" b="0" i="0" u="none" strike="noStrike" kern="0" cap="none" spc="-8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стоимость</a:t>
            </a:r>
            <a:r>
              <a:rPr kumimoji="0" lang="ru-RU" sz="1500" b="0" i="0" u="none" strike="noStrike" kern="0" cap="none" spc="-6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жилья</a:t>
            </a:r>
            <a:r>
              <a:rPr kumimoji="0" lang="ru-RU" sz="1500" b="0" i="0" u="none" strike="noStrike" kern="0" cap="none" spc="-8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по </a:t>
            </a:r>
            <a:r>
              <a:rPr kumimoji="0" lang="ru-RU" sz="1500" b="0" i="0" u="none" strike="noStrike" kern="0" cap="none" spc="-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договору</a:t>
            </a:r>
            <a:r>
              <a:rPr kumimoji="0" lang="ru-RU" sz="1500" b="0" i="0" u="none" strike="noStrike" kern="0" cap="none" spc="-5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19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дду</a:t>
            </a:r>
            <a:r>
              <a:rPr kumimoji="0" lang="ru-RU" sz="1500" b="0" i="0" u="none" strike="noStrike" kern="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;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66675" marR="688658" lvl="0" indent="0" algn="just" defTabSz="914400" eaLnBrk="1" fontAlgn="auto" latinLnBrk="0" hangingPunct="1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739379" algn="l"/>
                <a:tab pos="6259116" algn="l"/>
              </a:tabLst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общая</a:t>
            </a:r>
            <a:r>
              <a:rPr kumimoji="0" lang="ru-RU" sz="1500" b="0" i="0" u="none" strike="noStrike" kern="0" cap="none" spc="-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площадь</a:t>
            </a:r>
            <a:r>
              <a:rPr kumimoji="0" lang="ru-RU" sz="1500" b="0" i="0" u="none" strike="noStrike" kern="0" cap="none" spc="-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превышает</a:t>
            </a:r>
            <a:r>
              <a:rPr kumimoji="0" lang="ru-RU" sz="1500" b="0" i="0" u="none" strike="noStrike" kern="0" cap="none" spc="-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по</a:t>
            </a:r>
            <a:r>
              <a:rPr kumimoji="0" lang="ru-RU" sz="1500" b="0" i="0" u="none" strike="noStrike" kern="0" cap="none" spc="-1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площади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или </a:t>
            </a:r>
            <a:r>
              <a:rPr kumimoji="0" lang="ru-RU" sz="1500" b="0" i="0" u="none" strike="noStrike" kern="0" cap="none" spc="-2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размеру</a:t>
            </a:r>
            <a:r>
              <a:rPr kumimoji="0" lang="ru-RU" sz="1500" b="0" i="0" u="none" strike="noStrike" kern="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4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кадастровой</a:t>
            </a:r>
            <a:r>
              <a:rPr kumimoji="0" lang="ru-RU" sz="1500" b="0" i="0" u="none" strike="noStrike" kern="0" cap="none" spc="-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стоимости</a:t>
            </a:r>
            <a:r>
              <a:rPr kumimoji="0" lang="ru-RU" sz="1500" b="0" i="0" u="none" strike="noStrike" kern="0" cap="none" spc="-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проданное имущество;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66675" marR="1045369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59116" algn="l"/>
              </a:tabLst>
              <a:defRPr/>
            </a:pPr>
            <a:r>
              <a:rPr kumimoji="0" lang="ru-RU" sz="1500" b="0" i="0" u="none" strike="noStrike" kern="0" cap="none" spc="-3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возраст</a:t>
            </a:r>
            <a:r>
              <a:rPr kumimoji="0" lang="ru-RU" sz="1500" b="0" i="0" u="none" strike="noStrike" kern="0" cap="none" spc="-7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детей</a:t>
            </a:r>
            <a:r>
              <a:rPr kumimoji="0" lang="ru-RU" sz="1500" b="0" i="0" u="none" strike="noStrike" kern="0" cap="none" spc="-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5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до</a:t>
            </a:r>
            <a:r>
              <a:rPr kumimoji="0" lang="ru-RU" sz="1500" b="0" i="0" u="none" strike="noStrike" kern="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18</a:t>
            </a:r>
            <a:r>
              <a:rPr kumimoji="0" lang="ru-RU" sz="1500" b="0" i="0" u="none" strike="noStrike" kern="0" cap="none" spc="-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лет</a:t>
            </a:r>
            <a:r>
              <a:rPr kumimoji="0" lang="ru-RU" sz="1500" b="0" i="0" u="none" strike="noStrike" kern="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(или</a:t>
            </a:r>
            <a:r>
              <a:rPr kumimoji="0" lang="ru-RU" sz="1500" b="0" i="0" u="none" strike="noStrike" kern="0" cap="none" spc="-3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5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до</a:t>
            </a:r>
            <a:r>
              <a:rPr kumimoji="0" lang="ru-RU" sz="1500" b="0" i="0" u="none" strike="noStrike" kern="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24</a:t>
            </a:r>
            <a:r>
              <a:rPr kumimoji="0" lang="ru-RU" sz="1500" b="0" i="0" u="none" strike="noStrike" kern="0" cap="none" spc="-5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лет</a:t>
            </a:r>
            <a:r>
              <a:rPr kumimoji="0" lang="ru-RU" sz="1500" b="0" i="0" u="none" strike="noStrike" kern="0" cap="none" spc="-4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при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очном</a:t>
            </a:r>
            <a:r>
              <a:rPr kumimoji="0" lang="ru-RU" sz="1500" b="0" i="0" u="none" strike="noStrike" kern="0" cap="none" spc="-86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обучении</a:t>
            </a:r>
            <a:r>
              <a:rPr kumimoji="0" lang="ru-RU" sz="1500" b="0" i="0" u="none" strike="noStrike" kern="0" cap="none" spc="-8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-8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детей)</a:t>
            </a:r>
          </a:p>
          <a:p>
            <a:pPr marL="66675" marR="1045369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91300" algn="l"/>
              </a:tabLst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--кадастровая стоимость проданного жилого помещения не превышает 50 млн. рублей;</a:t>
            </a:r>
          </a:p>
          <a:p>
            <a:pPr marL="66675" marR="1045369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91300" algn="l"/>
              </a:tabLst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налогоплательщик или члены его семьи на дату отчуждения проданного жилья не владеют в совокупности более 50% в праве собственности на иное жилое помещение с общей площадью, превышающей общую площадь купленного взамен старого жилого помещения.</a:t>
            </a:r>
          </a:p>
          <a:p>
            <a:pPr marL="696278" marR="1045369" lvl="0" indent="-2571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696278" marR="1045369" lvl="0" indent="-2571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9" name="object 9"/>
          <p:cNvGrpSpPr/>
          <p:nvPr/>
        </p:nvGrpSpPr>
        <p:grpSpPr>
          <a:xfrm>
            <a:off x="422199" y="1203598"/>
            <a:ext cx="1638916" cy="3493427"/>
            <a:chOff x="562932" y="1604797"/>
            <a:chExt cx="2185221" cy="4657903"/>
          </a:xfrm>
        </p:grpSpPr>
        <p:pic>
          <p:nvPicPr>
            <p:cNvPr id="5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932" y="3557777"/>
              <a:ext cx="1107948" cy="1034796"/>
            </a:xfrm>
            <a:prstGeom prst="rect">
              <a:avLst/>
            </a:prstGeom>
          </p:spPr>
        </p:pic>
        <p:pic>
          <p:nvPicPr>
            <p:cNvPr id="5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5849" y="1604797"/>
              <a:ext cx="807718" cy="812292"/>
            </a:xfrm>
            <a:prstGeom prst="rect">
              <a:avLst/>
            </a:prstGeom>
          </p:spPr>
        </p:pic>
        <p:pic>
          <p:nvPicPr>
            <p:cNvPr id="5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3568" y="2852936"/>
              <a:ext cx="475488" cy="539496"/>
            </a:xfrm>
            <a:prstGeom prst="rect">
              <a:avLst/>
            </a:prstGeom>
          </p:spPr>
        </p:pic>
        <p:sp>
          <p:nvSpPr>
            <p:cNvPr id="53" name="object 13"/>
            <p:cNvSpPr/>
            <p:nvPr/>
          </p:nvSpPr>
          <p:spPr>
            <a:xfrm>
              <a:off x="1394968" y="5266385"/>
              <a:ext cx="1353185" cy="996315"/>
            </a:xfrm>
            <a:custGeom>
              <a:avLst/>
              <a:gdLst/>
              <a:ahLst/>
              <a:cxnLst/>
              <a:rect l="l" t="t" r="r" b="b"/>
              <a:pathLst>
                <a:path w="1353185" h="996314">
                  <a:moveTo>
                    <a:pt x="979754" y="972273"/>
                  </a:moveTo>
                  <a:lnTo>
                    <a:pt x="442468" y="972273"/>
                  </a:lnTo>
                  <a:lnTo>
                    <a:pt x="442468" y="995730"/>
                  </a:lnTo>
                  <a:lnTo>
                    <a:pt x="979754" y="995730"/>
                  </a:lnTo>
                  <a:lnTo>
                    <a:pt x="979754" y="972273"/>
                  </a:lnTo>
                  <a:close/>
                </a:path>
                <a:path w="1353185" h="996314">
                  <a:moveTo>
                    <a:pt x="1352638" y="766584"/>
                  </a:moveTo>
                  <a:lnTo>
                    <a:pt x="1127493" y="766584"/>
                  </a:lnTo>
                  <a:lnTo>
                    <a:pt x="1152817" y="734949"/>
                  </a:lnTo>
                  <a:lnTo>
                    <a:pt x="1174927" y="700925"/>
                  </a:lnTo>
                  <a:lnTo>
                    <a:pt x="1193838" y="665327"/>
                  </a:lnTo>
                  <a:lnTo>
                    <a:pt x="1210437" y="628154"/>
                  </a:lnTo>
                  <a:lnTo>
                    <a:pt x="1223149" y="588594"/>
                  </a:lnTo>
                  <a:lnTo>
                    <a:pt x="1232547" y="548246"/>
                  </a:lnTo>
                  <a:lnTo>
                    <a:pt x="1238961" y="507111"/>
                  </a:lnTo>
                  <a:lnTo>
                    <a:pt x="1240510" y="464388"/>
                  </a:lnTo>
                  <a:lnTo>
                    <a:pt x="1238072" y="416915"/>
                  </a:lnTo>
                  <a:lnTo>
                    <a:pt x="1230998" y="371030"/>
                  </a:lnTo>
                  <a:lnTo>
                    <a:pt x="1219936" y="326732"/>
                  </a:lnTo>
                  <a:lnTo>
                    <a:pt x="1204125" y="284010"/>
                  </a:lnTo>
                  <a:lnTo>
                    <a:pt x="1184440" y="242874"/>
                  </a:lnTo>
                  <a:lnTo>
                    <a:pt x="1161440" y="204901"/>
                  </a:lnTo>
                  <a:lnTo>
                    <a:pt x="1134567" y="169303"/>
                  </a:lnTo>
                  <a:lnTo>
                    <a:pt x="1104607" y="136080"/>
                  </a:lnTo>
                  <a:lnTo>
                    <a:pt x="1071410" y="106006"/>
                  </a:lnTo>
                  <a:lnTo>
                    <a:pt x="1035850" y="79121"/>
                  </a:lnTo>
                  <a:lnTo>
                    <a:pt x="997915" y="56172"/>
                  </a:lnTo>
                  <a:lnTo>
                    <a:pt x="956843" y="36398"/>
                  </a:lnTo>
                  <a:lnTo>
                    <a:pt x="914158" y="20574"/>
                  </a:lnTo>
                  <a:lnTo>
                    <a:pt x="869924" y="9499"/>
                  </a:lnTo>
                  <a:lnTo>
                    <a:pt x="824090" y="2374"/>
                  </a:lnTo>
                  <a:lnTo>
                    <a:pt x="776681" y="0"/>
                  </a:lnTo>
                  <a:lnTo>
                    <a:pt x="776681" y="26911"/>
                  </a:lnTo>
                  <a:lnTo>
                    <a:pt x="820928" y="29286"/>
                  </a:lnTo>
                  <a:lnTo>
                    <a:pt x="864387" y="35598"/>
                  </a:lnTo>
                  <a:lnTo>
                    <a:pt x="906272" y="46685"/>
                  </a:lnTo>
                  <a:lnTo>
                    <a:pt x="946569" y="61709"/>
                  </a:lnTo>
                  <a:lnTo>
                    <a:pt x="984491" y="79908"/>
                  </a:lnTo>
                  <a:lnTo>
                    <a:pt x="1020838" y="102057"/>
                  </a:lnTo>
                  <a:lnTo>
                    <a:pt x="1054023" y="126580"/>
                  </a:lnTo>
                  <a:lnTo>
                    <a:pt x="1084834" y="155067"/>
                  </a:lnTo>
                  <a:lnTo>
                    <a:pt x="1113231" y="185915"/>
                  </a:lnTo>
                  <a:lnTo>
                    <a:pt x="1138555" y="219938"/>
                  </a:lnTo>
                  <a:lnTo>
                    <a:pt x="1159891" y="256324"/>
                  </a:lnTo>
                  <a:lnTo>
                    <a:pt x="1178915" y="294297"/>
                  </a:lnTo>
                  <a:lnTo>
                    <a:pt x="1193063" y="334645"/>
                  </a:lnTo>
                  <a:lnTo>
                    <a:pt x="1204125" y="376567"/>
                  </a:lnTo>
                  <a:lnTo>
                    <a:pt x="1210437" y="420090"/>
                  </a:lnTo>
                  <a:lnTo>
                    <a:pt x="1212862" y="464388"/>
                  </a:lnTo>
                  <a:lnTo>
                    <a:pt x="1210437" y="507111"/>
                  </a:lnTo>
                  <a:lnTo>
                    <a:pt x="1204899" y="548246"/>
                  </a:lnTo>
                  <a:lnTo>
                    <a:pt x="1194612" y="587794"/>
                  </a:lnTo>
                  <a:lnTo>
                    <a:pt x="1181239" y="626554"/>
                  </a:lnTo>
                  <a:lnTo>
                    <a:pt x="1164653" y="662952"/>
                  </a:lnTo>
                  <a:lnTo>
                    <a:pt x="1144854" y="697763"/>
                  </a:lnTo>
                  <a:lnTo>
                    <a:pt x="1121968" y="730986"/>
                  </a:lnTo>
                  <a:lnTo>
                    <a:pt x="1095895" y="761047"/>
                  </a:lnTo>
                  <a:lnTo>
                    <a:pt x="1067460" y="788746"/>
                  </a:lnTo>
                  <a:lnTo>
                    <a:pt x="1036637" y="814057"/>
                  </a:lnTo>
                  <a:lnTo>
                    <a:pt x="1003452" y="836993"/>
                  </a:lnTo>
                  <a:lnTo>
                    <a:pt x="967892" y="855992"/>
                  </a:lnTo>
                  <a:lnTo>
                    <a:pt x="930757" y="871804"/>
                  </a:lnTo>
                  <a:lnTo>
                    <a:pt x="892048" y="884466"/>
                  </a:lnTo>
                  <a:lnTo>
                    <a:pt x="851750" y="893953"/>
                  </a:lnTo>
                  <a:lnTo>
                    <a:pt x="809879" y="898702"/>
                  </a:lnTo>
                  <a:lnTo>
                    <a:pt x="752983" y="898702"/>
                  </a:lnTo>
                  <a:lnTo>
                    <a:pt x="752983" y="899490"/>
                  </a:lnTo>
                  <a:lnTo>
                    <a:pt x="692150" y="891590"/>
                  </a:lnTo>
                  <a:lnTo>
                    <a:pt x="633679" y="875766"/>
                  </a:lnTo>
                  <a:lnTo>
                    <a:pt x="578370" y="852030"/>
                  </a:lnTo>
                  <a:lnTo>
                    <a:pt x="527011" y="821182"/>
                  </a:lnTo>
                  <a:lnTo>
                    <a:pt x="480390" y="783209"/>
                  </a:lnTo>
                  <a:lnTo>
                    <a:pt x="438518" y="738898"/>
                  </a:lnTo>
                  <a:lnTo>
                    <a:pt x="403758" y="689063"/>
                  </a:lnTo>
                  <a:lnTo>
                    <a:pt x="375310" y="633691"/>
                  </a:lnTo>
                  <a:lnTo>
                    <a:pt x="350024" y="643966"/>
                  </a:lnTo>
                  <a:lnTo>
                    <a:pt x="374510" y="693026"/>
                  </a:lnTo>
                  <a:lnTo>
                    <a:pt x="403758" y="738111"/>
                  </a:lnTo>
                  <a:lnTo>
                    <a:pt x="425869" y="766584"/>
                  </a:lnTo>
                  <a:lnTo>
                    <a:pt x="131953" y="766584"/>
                  </a:lnTo>
                  <a:lnTo>
                    <a:pt x="131953" y="793483"/>
                  </a:lnTo>
                  <a:lnTo>
                    <a:pt x="442468" y="793483"/>
                  </a:lnTo>
                  <a:lnTo>
                    <a:pt x="444055" y="794283"/>
                  </a:lnTo>
                  <a:lnTo>
                    <a:pt x="447992" y="797445"/>
                  </a:lnTo>
                  <a:lnTo>
                    <a:pt x="453529" y="801395"/>
                  </a:lnTo>
                  <a:lnTo>
                    <a:pt x="468541" y="811682"/>
                  </a:lnTo>
                  <a:lnTo>
                    <a:pt x="476440" y="818007"/>
                  </a:lnTo>
                  <a:lnTo>
                    <a:pt x="484339" y="823544"/>
                  </a:lnTo>
                  <a:lnTo>
                    <a:pt x="491451" y="829081"/>
                  </a:lnTo>
                  <a:lnTo>
                    <a:pt x="0" y="829081"/>
                  </a:lnTo>
                  <a:lnTo>
                    <a:pt x="0" y="855992"/>
                  </a:lnTo>
                  <a:lnTo>
                    <a:pt x="530174" y="855992"/>
                  </a:lnTo>
                  <a:lnTo>
                    <a:pt x="543598" y="864692"/>
                  </a:lnTo>
                  <a:lnTo>
                    <a:pt x="557822" y="872604"/>
                  </a:lnTo>
                  <a:lnTo>
                    <a:pt x="601281" y="893165"/>
                  </a:lnTo>
                  <a:lnTo>
                    <a:pt x="647103" y="908989"/>
                  </a:lnTo>
                  <a:lnTo>
                    <a:pt x="678713" y="916901"/>
                  </a:lnTo>
                  <a:lnTo>
                    <a:pt x="694512" y="920851"/>
                  </a:lnTo>
                  <a:lnTo>
                    <a:pt x="726909" y="925601"/>
                  </a:lnTo>
                  <a:lnTo>
                    <a:pt x="743496" y="926388"/>
                  </a:lnTo>
                  <a:lnTo>
                    <a:pt x="760095" y="927976"/>
                  </a:lnTo>
                  <a:lnTo>
                    <a:pt x="790117" y="927976"/>
                  </a:lnTo>
                  <a:lnTo>
                    <a:pt x="794067" y="927188"/>
                  </a:lnTo>
                  <a:lnTo>
                    <a:pt x="801979" y="927188"/>
                  </a:lnTo>
                  <a:lnTo>
                    <a:pt x="806704" y="926388"/>
                  </a:lnTo>
                  <a:lnTo>
                    <a:pt x="1213637" y="926388"/>
                  </a:lnTo>
                  <a:lnTo>
                    <a:pt x="1213637" y="898702"/>
                  </a:lnTo>
                  <a:lnTo>
                    <a:pt x="937869" y="898702"/>
                  </a:lnTo>
                  <a:lnTo>
                    <a:pt x="961567" y="889215"/>
                  </a:lnTo>
                  <a:lnTo>
                    <a:pt x="973429" y="883678"/>
                  </a:lnTo>
                  <a:lnTo>
                    <a:pt x="1017676" y="859942"/>
                  </a:lnTo>
                  <a:lnTo>
                    <a:pt x="1058760" y="831456"/>
                  </a:lnTo>
                  <a:lnTo>
                    <a:pt x="1069035" y="823544"/>
                  </a:lnTo>
                  <a:lnTo>
                    <a:pt x="1078509" y="815644"/>
                  </a:lnTo>
                  <a:lnTo>
                    <a:pt x="1097483" y="798233"/>
                  </a:lnTo>
                  <a:lnTo>
                    <a:pt x="1106144" y="789533"/>
                  </a:lnTo>
                  <a:lnTo>
                    <a:pt x="1106144" y="793483"/>
                  </a:lnTo>
                  <a:lnTo>
                    <a:pt x="1352638" y="793483"/>
                  </a:lnTo>
                  <a:lnTo>
                    <a:pt x="1352638" y="766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4" name="object 14"/>
            <p:cNvSpPr/>
            <p:nvPr/>
          </p:nvSpPr>
          <p:spPr>
            <a:xfrm>
              <a:off x="1827168" y="5377927"/>
              <a:ext cx="697865" cy="699135"/>
            </a:xfrm>
            <a:custGeom>
              <a:avLst/>
              <a:gdLst/>
              <a:ahLst/>
              <a:cxnLst/>
              <a:rect l="l" t="t" r="r" b="b"/>
              <a:pathLst>
                <a:path w="697864" h="699135">
                  <a:moveTo>
                    <a:pt x="177775" y="45093"/>
                  </a:moveTo>
                  <a:lnTo>
                    <a:pt x="139855" y="70409"/>
                  </a:lnTo>
                  <a:lnTo>
                    <a:pt x="105088" y="99684"/>
                  </a:lnTo>
                  <a:lnTo>
                    <a:pt x="75064" y="133703"/>
                  </a:lnTo>
                  <a:lnTo>
                    <a:pt x="48988" y="170888"/>
                  </a:lnTo>
                  <a:lnTo>
                    <a:pt x="28442" y="212021"/>
                  </a:lnTo>
                  <a:lnTo>
                    <a:pt x="12639" y="255537"/>
                  </a:lnTo>
                  <a:lnTo>
                    <a:pt x="3162" y="301414"/>
                  </a:lnTo>
                  <a:lnTo>
                    <a:pt x="864" y="324358"/>
                  </a:lnTo>
                  <a:lnTo>
                    <a:pt x="785" y="325152"/>
                  </a:lnTo>
                  <a:lnTo>
                    <a:pt x="329" y="339393"/>
                  </a:lnTo>
                  <a:lnTo>
                    <a:pt x="202" y="343342"/>
                  </a:lnTo>
                  <a:lnTo>
                    <a:pt x="101" y="346508"/>
                  </a:lnTo>
                  <a:lnTo>
                    <a:pt x="1581" y="385270"/>
                  </a:lnTo>
                  <a:lnTo>
                    <a:pt x="15802" y="453307"/>
                  </a:lnTo>
                  <a:lnTo>
                    <a:pt x="41878" y="515807"/>
                  </a:lnTo>
                  <a:lnTo>
                    <a:pt x="79797" y="571182"/>
                  </a:lnTo>
                  <a:lnTo>
                    <a:pt x="127204" y="618647"/>
                  </a:lnTo>
                  <a:lnTo>
                    <a:pt x="182519" y="656626"/>
                  </a:lnTo>
                  <a:lnTo>
                    <a:pt x="244932" y="682735"/>
                  </a:lnTo>
                  <a:lnTo>
                    <a:pt x="312886" y="696976"/>
                  </a:lnTo>
                  <a:lnTo>
                    <a:pt x="348439" y="698553"/>
                  </a:lnTo>
                  <a:lnTo>
                    <a:pt x="384003" y="696976"/>
                  </a:lnTo>
                  <a:lnTo>
                    <a:pt x="451946" y="682735"/>
                  </a:lnTo>
                  <a:lnTo>
                    <a:pt x="515156" y="656626"/>
                  </a:lnTo>
                  <a:lnTo>
                    <a:pt x="570470" y="618647"/>
                  </a:lnTo>
                  <a:lnTo>
                    <a:pt x="586710" y="604417"/>
                  </a:lnTo>
                  <a:lnTo>
                    <a:pt x="272590" y="604417"/>
                  </a:lnTo>
                  <a:lnTo>
                    <a:pt x="262316" y="603623"/>
                  </a:lnTo>
                  <a:lnTo>
                    <a:pt x="226763" y="579885"/>
                  </a:lnTo>
                  <a:lnTo>
                    <a:pt x="223601" y="560107"/>
                  </a:lnTo>
                  <a:lnTo>
                    <a:pt x="224397" y="545083"/>
                  </a:lnTo>
                  <a:lnTo>
                    <a:pt x="237822" y="492069"/>
                  </a:lnTo>
                  <a:lnTo>
                    <a:pt x="253624" y="449358"/>
                  </a:lnTo>
                  <a:lnTo>
                    <a:pt x="256787" y="442232"/>
                  </a:lnTo>
                  <a:lnTo>
                    <a:pt x="292343" y="349674"/>
                  </a:lnTo>
                  <a:lnTo>
                    <a:pt x="222019" y="349674"/>
                  </a:lnTo>
                  <a:lnTo>
                    <a:pt x="218072" y="348879"/>
                  </a:lnTo>
                  <a:lnTo>
                    <a:pt x="214909" y="346508"/>
                  </a:lnTo>
                  <a:lnTo>
                    <a:pt x="212542" y="343342"/>
                  </a:lnTo>
                  <a:lnTo>
                    <a:pt x="211757" y="339393"/>
                  </a:lnTo>
                  <a:lnTo>
                    <a:pt x="213327" y="333061"/>
                  </a:lnTo>
                  <a:lnTo>
                    <a:pt x="217286" y="325152"/>
                  </a:lnTo>
                  <a:lnTo>
                    <a:pt x="223601" y="316449"/>
                  </a:lnTo>
                  <a:lnTo>
                    <a:pt x="237822" y="299043"/>
                  </a:lnTo>
                  <a:lnTo>
                    <a:pt x="245729" y="291928"/>
                  </a:lnTo>
                  <a:lnTo>
                    <a:pt x="252054" y="284802"/>
                  </a:lnTo>
                  <a:lnTo>
                    <a:pt x="257583" y="280059"/>
                  </a:lnTo>
                  <a:lnTo>
                    <a:pt x="262316" y="275315"/>
                  </a:lnTo>
                  <a:lnTo>
                    <a:pt x="271804" y="267395"/>
                  </a:lnTo>
                  <a:lnTo>
                    <a:pt x="277334" y="263446"/>
                  </a:lnTo>
                  <a:lnTo>
                    <a:pt x="282078" y="259486"/>
                  </a:lnTo>
                  <a:lnTo>
                    <a:pt x="287607" y="256320"/>
                  </a:lnTo>
                  <a:lnTo>
                    <a:pt x="293136" y="252371"/>
                  </a:lnTo>
                  <a:lnTo>
                    <a:pt x="298665" y="249206"/>
                  </a:lnTo>
                  <a:lnTo>
                    <a:pt x="177775" y="45093"/>
                  </a:lnTo>
                  <a:close/>
                </a:path>
                <a:path w="697864" h="699135">
                  <a:moveTo>
                    <a:pt x="675971" y="469136"/>
                  </a:moveTo>
                  <a:lnTo>
                    <a:pt x="438521" y="469136"/>
                  </a:lnTo>
                  <a:lnTo>
                    <a:pt x="441684" y="469919"/>
                  </a:lnTo>
                  <a:lnTo>
                    <a:pt x="444835" y="473085"/>
                  </a:lnTo>
                  <a:lnTo>
                    <a:pt x="447213" y="477045"/>
                  </a:lnTo>
                  <a:lnTo>
                    <a:pt x="447998" y="481789"/>
                  </a:lnTo>
                  <a:lnTo>
                    <a:pt x="447213" y="487326"/>
                  </a:lnTo>
                  <a:lnTo>
                    <a:pt x="423504" y="520551"/>
                  </a:lnTo>
                  <a:lnTo>
                    <a:pt x="391114" y="551403"/>
                  </a:lnTo>
                  <a:lnTo>
                    <a:pt x="349235" y="580679"/>
                  </a:lnTo>
                  <a:lnTo>
                    <a:pt x="303409" y="600457"/>
                  </a:lnTo>
                  <a:lnTo>
                    <a:pt x="272590" y="604417"/>
                  </a:lnTo>
                  <a:lnTo>
                    <a:pt x="586710" y="604417"/>
                  </a:lnTo>
                  <a:lnTo>
                    <a:pt x="617878" y="571182"/>
                  </a:lnTo>
                  <a:lnTo>
                    <a:pt x="655808" y="515807"/>
                  </a:lnTo>
                  <a:lnTo>
                    <a:pt x="670029" y="484954"/>
                  </a:lnTo>
                  <a:lnTo>
                    <a:pt x="675971" y="469136"/>
                  </a:lnTo>
                  <a:close/>
                </a:path>
                <a:path w="697864" h="699135">
                  <a:moveTo>
                    <a:pt x="675368" y="226262"/>
                  </a:moveTo>
                  <a:lnTo>
                    <a:pt x="377678" y="226262"/>
                  </a:lnTo>
                  <a:lnTo>
                    <a:pt x="390317" y="227056"/>
                  </a:lnTo>
                  <a:lnTo>
                    <a:pt x="402957" y="231005"/>
                  </a:lnTo>
                  <a:lnTo>
                    <a:pt x="414027" y="236542"/>
                  </a:lnTo>
                  <a:lnTo>
                    <a:pt x="422719" y="246040"/>
                  </a:lnTo>
                  <a:lnTo>
                    <a:pt x="429033" y="259486"/>
                  </a:lnTo>
                  <a:lnTo>
                    <a:pt x="430614" y="276893"/>
                  </a:lnTo>
                  <a:lnTo>
                    <a:pt x="428248" y="298248"/>
                  </a:lnTo>
                  <a:lnTo>
                    <a:pt x="420341" y="325152"/>
                  </a:lnTo>
                  <a:lnTo>
                    <a:pt x="368986" y="461216"/>
                  </a:lnTo>
                  <a:lnTo>
                    <a:pt x="365038" y="471508"/>
                  </a:lnTo>
                  <a:lnTo>
                    <a:pt x="360294" y="483377"/>
                  </a:lnTo>
                  <a:lnTo>
                    <a:pt x="357131" y="495235"/>
                  </a:lnTo>
                  <a:lnTo>
                    <a:pt x="355550" y="506310"/>
                  </a:lnTo>
                  <a:lnTo>
                    <a:pt x="356346" y="510270"/>
                  </a:lnTo>
                  <a:lnTo>
                    <a:pt x="357927" y="514230"/>
                  </a:lnTo>
                  <a:lnTo>
                    <a:pt x="361090" y="516602"/>
                  </a:lnTo>
                  <a:lnTo>
                    <a:pt x="365038" y="517385"/>
                  </a:lnTo>
                  <a:lnTo>
                    <a:pt x="374515" y="515013"/>
                  </a:lnTo>
                  <a:lnTo>
                    <a:pt x="385584" y="509476"/>
                  </a:lnTo>
                  <a:lnTo>
                    <a:pt x="395847" y="502361"/>
                  </a:lnTo>
                  <a:lnTo>
                    <a:pt x="406916" y="492863"/>
                  </a:lnTo>
                  <a:lnTo>
                    <a:pt x="416393" y="484160"/>
                  </a:lnTo>
                  <a:lnTo>
                    <a:pt x="425881" y="477045"/>
                  </a:lnTo>
                  <a:lnTo>
                    <a:pt x="432992" y="471508"/>
                  </a:lnTo>
                  <a:lnTo>
                    <a:pt x="438521" y="469136"/>
                  </a:lnTo>
                  <a:lnTo>
                    <a:pt x="675971" y="469136"/>
                  </a:lnTo>
                  <a:lnTo>
                    <a:pt x="681917" y="453307"/>
                  </a:lnTo>
                  <a:lnTo>
                    <a:pt x="690542" y="420083"/>
                  </a:lnTo>
                  <a:lnTo>
                    <a:pt x="696072" y="385270"/>
                  </a:lnTo>
                  <a:lnTo>
                    <a:pt x="697730" y="349674"/>
                  </a:lnTo>
                  <a:lnTo>
                    <a:pt x="696873" y="325152"/>
                  </a:lnTo>
                  <a:lnTo>
                    <a:pt x="696846" y="324358"/>
                  </a:lnTo>
                  <a:lnTo>
                    <a:pt x="694523" y="299837"/>
                  </a:lnTo>
                  <a:lnTo>
                    <a:pt x="689768" y="275315"/>
                  </a:lnTo>
                  <a:lnTo>
                    <a:pt x="683465" y="251577"/>
                  </a:lnTo>
                  <a:lnTo>
                    <a:pt x="676388" y="228633"/>
                  </a:lnTo>
                  <a:lnTo>
                    <a:pt x="675368" y="226262"/>
                  </a:lnTo>
                  <a:close/>
                </a:path>
                <a:path w="697864" h="699135">
                  <a:moveTo>
                    <a:pt x="296299" y="296671"/>
                  </a:moveTo>
                  <a:lnTo>
                    <a:pt x="253624" y="322781"/>
                  </a:lnTo>
                  <a:lnTo>
                    <a:pt x="244147" y="333061"/>
                  </a:lnTo>
                  <a:lnTo>
                    <a:pt x="235455" y="341765"/>
                  </a:lnTo>
                  <a:lnTo>
                    <a:pt x="228345" y="347302"/>
                  </a:lnTo>
                  <a:lnTo>
                    <a:pt x="222019" y="349674"/>
                  </a:lnTo>
                  <a:lnTo>
                    <a:pt x="292343" y="349674"/>
                  </a:lnTo>
                  <a:lnTo>
                    <a:pt x="304194" y="318821"/>
                  </a:lnTo>
                  <a:lnTo>
                    <a:pt x="306572" y="309323"/>
                  </a:lnTo>
                  <a:lnTo>
                    <a:pt x="304991" y="302208"/>
                  </a:lnTo>
                  <a:lnTo>
                    <a:pt x="301032" y="298248"/>
                  </a:lnTo>
                  <a:lnTo>
                    <a:pt x="296299" y="296671"/>
                  </a:lnTo>
                  <a:close/>
                </a:path>
                <a:path w="697864" h="699135">
                  <a:moveTo>
                    <a:pt x="358712" y="0"/>
                  </a:moveTo>
                  <a:lnTo>
                    <a:pt x="336596" y="0"/>
                  </a:lnTo>
                  <a:lnTo>
                    <a:pt x="313683" y="1588"/>
                  </a:lnTo>
                  <a:lnTo>
                    <a:pt x="291555" y="4754"/>
                  </a:lnTo>
                  <a:lnTo>
                    <a:pt x="258368" y="11869"/>
                  </a:lnTo>
                  <a:lnTo>
                    <a:pt x="248095" y="15034"/>
                  </a:lnTo>
                  <a:lnTo>
                    <a:pt x="237037" y="18200"/>
                  </a:lnTo>
                  <a:lnTo>
                    <a:pt x="196740" y="34812"/>
                  </a:lnTo>
                  <a:lnTo>
                    <a:pt x="177775" y="45093"/>
                  </a:lnTo>
                  <a:lnTo>
                    <a:pt x="298665" y="249206"/>
                  </a:lnTo>
                  <a:lnTo>
                    <a:pt x="307357" y="244462"/>
                  </a:lnTo>
                  <a:lnTo>
                    <a:pt x="316834" y="239708"/>
                  </a:lnTo>
                  <a:lnTo>
                    <a:pt x="326322" y="235759"/>
                  </a:lnTo>
                  <a:lnTo>
                    <a:pt x="336596" y="232593"/>
                  </a:lnTo>
                  <a:lnTo>
                    <a:pt x="346073" y="229428"/>
                  </a:lnTo>
                  <a:lnTo>
                    <a:pt x="356346" y="227839"/>
                  </a:lnTo>
                  <a:lnTo>
                    <a:pt x="377678" y="226262"/>
                  </a:lnTo>
                  <a:lnTo>
                    <a:pt x="675368" y="226262"/>
                  </a:lnTo>
                  <a:lnTo>
                    <a:pt x="666866" y="206484"/>
                  </a:lnTo>
                  <a:lnTo>
                    <a:pt x="662298" y="196986"/>
                  </a:lnTo>
                  <a:lnTo>
                    <a:pt x="410864" y="196986"/>
                  </a:lnTo>
                  <a:lnTo>
                    <a:pt x="399009" y="196203"/>
                  </a:lnTo>
                  <a:lnTo>
                    <a:pt x="364242" y="174053"/>
                  </a:lnTo>
                  <a:lnTo>
                    <a:pt x="355550" y="142406"/>
                  </a:lnTo>
                  <a:lnTo>
                    <a:pt x="357131" y="129743"/>
                  </a:lnTo>
                  <a:lnTo>
                    <a:pt x="385584" y="89404"/>
                  </a:lnTo>
                  <a:lnTo>
                    <a:pt x="421922" y="78329"/>
                  </a:lnTo>
                  <a:lnTo>
                    <a:pt x="464884" y="78329"/>
                  </a:lnTo>
                  <a:lnTo>
                    <a:pt x="506464" y="37978"/>
                  </a:lnTo>
                  <a:lnTo>
                    <a:pt x="497772" y="33235"/>
                  </a:lnTo>
                  <a:lnTo>
                    <a:pt x="478818" y="25315"/>
                  </a:lnTo>
                  <a:lnTo>
                    <a:pt x="470126" y="21366"/>
                  </a:lnTo>
                  <a:lnTo>
                    <a:pt x="460638" y="18200"/>
                  </a:lnTo>
                  <a:lnTo>
                    <a:pt x="450365" y="15034"/>
                  </a:lnTo>
                  <a:lnTo>
                    <a:pt x="440888" y="12663"/>
                  </a:lnTo>
                  <a:lnTo>
                    <a:pt x="431411" y="9497"/>
                  </a:lnTo>
                  <a:lnTo>
                    <a:pt x="421137" y="7920"/>
                  </a:lnTo>
                  <a:lnTo>
                    <a:pt x="410864" y="5537"/>
                  </a:lnTo>
                  <a:lnTo>
                    <a:pt x="390317" y="2382"/>
                  </a:lnTo>
                  <a:lnTo>
                    <a:pt x="358712" y="0"/>
                  </a:lnTo>
                  <a:close/>
                </a:path>
                <a:path w="697864" h="699135">
                  <a:moveTo>
                    <a:pt x="506464" y="37978"/>
                  </a:moveTo>
                  <a:lnTo>
                    <a:pt x="455109" y="87815"/>
                  </a:lnTo>
                  <a:lnTo>
                    <a:pt x="464597" y="95724"/>
                  </a:lnTo>
                  <a:lnTo>
                    <a:pt x="471707" y="106799"/>
                  </a:lnTo>
                  <a:lnTo>
                    <a:pt x="475655" y="118668"/>
                  </a:lnTo>
                  <a:lnTo>
                    <a:pt x="477237" y="132909"/>
                  </a:lnTo>
                  <a:lnTo>
                    <a:pt x="475655" y="146355"/>
                  </a:lnTo>
                  <a:lnTo>
                    <a:pt x="447998" y="186706"/>
                  </a:lnTo>
                  <a:lnTo>
                    <a:pt x="410864" y="196986"/>
                  </a:lnTo>
                  <a:lnTo>
                    <a:pt x="662298" y="196986"/>
                  </a:lnTo>
                  <a:lnTo>
                    <a:pt x="631314" y="144778"/>
                  </a:lnTo>
                  <a:lnTo>
                    <a:pt x="601279" y="108387"/>
                  </a:lnTo>
                  <a:lnTo>
                    <a:pt x="566522" y="76740"/>
                  </a:lnTo>
                  <a:lnTo>
                    <a:pt x="527011" y="49847"/>
                  </a:lnTo>
                  <a:lnTo>
                    <a:pt x="506464" y="37978"/>
                  </a:lnTo>
                  <a:close/>
                </a:path>
                <a:path w="697864" h="699135">
                  <a:moveTo>
                    <a:pt x="464884" y="78329"/>
                  </a:moveTo>
                  <a:lnTo>
                    <a:pt x="426666" y="78329"/>
                  </a:lnTo>
                  <a:lnTo>
                    <a:pt x="431411" y="79112"/>
                  </a:lnTo>
                  <a:lnTo>
                    <a:pt x="435358" y="79906"/>
                  </a:lnTo>
                  <a:lnTo>
                    <a:pt x="440102" y="80700"/>
                  </a:lnTo>
                  <a:lnTo>
                    <a:pt x="451946" y="85444"/>
                  </a:lnTo>
                  <a:lnTo>
                    <a:pt x="455109" y="87815"/>
                  </a:lnTo>
                  <a:lnTo>
                    <a:pt x="464884" y="78329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 rot="10800000" flipV="1">
            <a:off x="323528" y="195486"/>
            <a:ext cx="7776864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9049" marR="3810" algn="ctr">
              <a:spcBef>
                <a:spcPts val="71"/>
              </a:spcBef>
            </a:pP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</a:t>
            </a:r>
            <a:r>
              <a:rPr lang="ru-RU" b="1" kern="0" spc="-64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2021</a:t>
            </a:r>
            <a:r>
              <a:rPr lang="ru-RU" b="1" kern="0" spc="-53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</a:t>
            </a:r>
            <a:r>
              <a:rPr lang="ru-RU" b="1" kern="0" spc="-64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spc="-15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доход</a:t>
            </a:r>
            <a:r>
              <a:rPr lang="ru-RU" b="1" kern="0" spc="-49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от</a:t>
            </a:r>
            <a:r>
              <a:rPr lang="ru-RU" b="1" kern="0" spc="-56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spc="-8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продажи</a:t>
            </a:r>
            <a:r>
              <a:rPr lang="ru-RU" b="1" kern="0" spc="-45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spc="-8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жилья</a:t>
            </a:r>
            <a:r>
              <a:rPr lang="ru-RU" b="1" kern="0" spc="-49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семей</a:t>
            </a:r>
            <a:r>
              <a:rPr lang="ru-RU" b="1" kern="0" spc="-4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</a:t>
            </a:r>
            <a:r>
              <a:rPr lang="ru-RU" b="1" kern="0" spc="-64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двумя</a:t>
            </a:r>
            <a:r>
              <a:rPr lang="ru-RU" b="1" kern="0" spc="-49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spc="-38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более</a:t>
            </a:r>
            <a:r>
              <a:rPr lang="ru-RU" b="1" kern="0" spc="-83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детьми</a:t>
            </a:r>
            <a:r>
              <a:rPr lang="ru-RU" b="1" kern="0" spc="-64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spc="-15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освобождаются</a:t>
            </a:r>
            <a:r>
              <a:rPr lang="ru-RU" b="1" kern="0" spc="-4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от</a:t>
            </a:r>
            <a:r>
              <a:rPr lang="ru-RU" b="1" kern="0" spc="-68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НДФЛ</a:t>
            </a:r>
            <a:r>
              <a:rPr lang="ru-RU" b="1" kern="0" spc="-79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spc="-8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независимо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от</a:t>
            </a:r>
            <a:r>
              <a:rPr lang="ru-RU" b="1" kern="0" spc="-56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срока</a:t>
            </a:r>
            <a:r>
              <a:rPr lang="ru-RU" b="1" kern="0" spc="-56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spc="-8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нахождения</a:t>
            </a:r>
            <a:r>
              <a:rPr lang="ru-RU" b="1" kern="0" spc="-3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b="1" kern="0" spc="-6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0" spc="-8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собственности</a:t>
            </a:r>
            <a:endParaRPr lang="ru-RU" kern="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FE1BE-1C4A-5D76-9B3B-B54E7F0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77536"/>
            <a:ext cx="561694" cy="64193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28850" y="171450"/>
            <a:ext cx="62480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79C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 Амурской области от 08.09.2021 № 802-ОЗ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914400" y="884967"/>
            <a:ext cx="801462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0D79C9"/>
                </a:solidFill>
                <a:latin typeface="Times New Roman"/>
                <a:ea typeface="+mn-ea"/>
                <a:cs typeface="Times New Roman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Уменьшен минимальный предельный срок владения объектом недвижимого имущества в целях освобождения от налогообложения налогом на доходы физических лиц доходов от продажи объектов недвижимого имущества на территории Амурской области». </a:t>
            </a:r>
          </a:p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 которого следует, что минимальный предельный срок владения объектом недвижимого имущества с 5-ти лет уменьшен до 3-х лет, в целях освобождения от налогообложения НДФЛ доходов от продажи на территории Амурской области объектов недвижимого имущества, получаемых физическими лицами, являющимися налоговыми резидентами Российской Федерации, за соответствующий налоговый период. </a:t>
            </a:r>
          </a:p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При этом действие указанного Закона № 802-ОЗ распространяется на сделки по продаже объектов недвижимого имущества, совершенные начиная с 01.01.2021 года.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FE1BE-1C4A-5D76-9B3B-B54E7F0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77536"/>
            <a:ext cx="561694" cy="641937"/>
          </a:xfrm>
          <a:prstGeom prst="rect">
            <a:avLst/>
          </a:prstGeom>
        </p:spPr>
      </p:pic>
      <p:sp>
        <p:nvSpPr>
          <p:cNvPr id="20" name="object 2"/>
          <p:cNvSpPr txBox="1">
            <a:spLocks/>
          </p:cNvSpPr>
          <p:nvPr/>
        </p:nvSpPr>
        <p:spPr>
          <a:xfrm>
            <a:off x="1019365" y="-118586"/>
            <a:ext cx="7105269" cy="834843"/>
          </a:xfrm>
          <a:prstGeom prst="rect">
            <a:avLst/>
          </a:prstGeom>
        </p:spPr>
        <p:txBody>
          <a:bodyPr vert="horz" wrap="square" lIns="0" tIns="278129" rIns="0" bIns="0" rtlCol="0">
            <a:spAutoFit/>
          </a:bodyPr>
          <a:lstStyle>
            <a:lvl1pPr>
              <a:defRPr sz="1800" b="1" i="0">
                <a:solidFill>
                  <a:srgbClr val="0D79C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59180" marR="3810" lvl="0" indent="8001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Федеральный</a:t>
            </a:r>
            <a:r>
              <a:rPr kumimoji="0" lang="ru-RU" sz="1800" b="1" i="0" u="none" strike="noStrike" kern="0" cap="none" spc="-38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закон</a:t>
            </a:r>
            <a:r>
              <a:rPr kumimoji="0" lang="ru-RU" sz="1800" b="1" i="0" u="none" strike="noStrike" kern="0" cap="none" spc="-38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-19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№259-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ФЗ</a:t>
            </a:r>
            <a:r>
              <a:rPr kumimoji="0" lang="ru-RU" sz="1800" b="1" i="0" u="none" strike="noStrike" kern="0" cap="none" spc="-8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от</a:t>
            </a:r>
            <a:r>
              <a:rPr kumimoji="0" lang="ru-RU" sz="1800" b="1" i="0" u="none" strike="noStrike" kern="0" cap="none" spc="-38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-8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08.08.2024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дополнен</a:t>
            </a:r>
            <a:r>
              <a:rPr kumimoji="0" lang="ru-RU" sz="1800" b="1" i="0" u="none" strike="noStrike" kern="0" cap="none" spc="-34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подпункт</a:t>
            </a:r>
            <a:r>
              <a:rPr kumimoji="0" lang="ru-RU" sz="1800" b="1" i="0" u="none" strike="noStrike" kern="0" cap="none" spc="-23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2</a:t>
            </a:r>
            <a:r>
              <a:rPr kumimoji="0" lang="ru-RU" sz="1800" b="1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пункта</a:t>
            </a:r>
            <a:r>
              <a:rPr kumimoji="0" lang="ru-RU" sz="1800" b="1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2</a:t>
            </a:r>
            <a:r>
              <a:rPr kumimoji="0" lang="ru-RU" sz="1800" b="1" i="0" u="none" strike="noStrike" kern="0" cap="none" spc="-8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статьи</a:t>
            </a:r>
            <a:r>
              <a:rPr kumimoji="0" lang="ru-RU" sz="1800" b="1" i="0" u="none" strike="noStrike" kern="0" cap="none" spc="-23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220</a:t>
            </a:r>
            <a:r>
              <a:rPr kumimoji="0" lang="ru-RU" sz="1800" b="1" i="0" u="none" strike="noStrike" kern="0" cap="none" spc="8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НК</a:t>
            </a:r>
            <a:r>
              <a:rPr kumimoji="0" lang="ru-RU" sz="1800" b="1" i="0" u="none" strike="noStrike" kern="0" cap="none" spc="-19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РФ</a:t>
            </a:r>
            <a:endParaRPr kumimoji="0" lang="ru-RU" sz="1800" b="1" i="0" u="none" strike="noStrike" kern="0" cap="none" spc="-19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21" name="object 3"/>
          <p:cNvSpPr txBox="1"/>
          <p:nvPr/>
        </p:nvSpPr>
        <p:spPr>
          <a:xfrm>
            <a:off x="8697372" y="4708551"/>
            <a:ext cx="222409" cy="2481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kern="0" spc="-19" dirty="0" smtClean="0">
                <a:solidFill>
                  <a:sysClr val="windowText" lastClr="000000"/>
                </a:solidFill>
                <a:latin typeface="Bahnschrift"/>
                <a:cs typeface="Bahnschrift"/>
              </a:rPr>
              <a:t>2</a:t>
            </a:r>
            <a:endParaRPr sz="1500" kern="0" dirty="0">
              <a:solidFill>
                <a:sysClr val="windowText" lastClr="000000"/>
              </a:solidFill>
              <a:latin typeface="Bahnschrift"/>
              <a:cs typeface="Bahnschrift"/>
            </a:endParaRPr>
          </a:p>
        </p:txBody>
      </p:sp>
      <p:sp>
        <p:nvSpPr>
          <p:cNvPr id="22" name="object 4"/>
          <p:cNvSpPr/>
          <p:nvPr/>
        </p:nvSpPr>
        <p:spPr>
          <a:xfrm>
            <a:off x="5640038" y="1568005"/>
            <a:ext cx="3102293" cy="22860"/>
          </a:xfrm>
          <a:custGeom>
            <a:avLst/>
            <a:gdLst/>
            <a:ahLst/>
            <a:cxnLst/>
            <a:rect l="l" t="t" r="r" b="b"/>
            <a:pathLst>
              <a:path w="4136390" h="30480">
                <a:moveTo>
                  <a:pt x="4136135" y="0"/>
                </a:moveTo>
                <a:lnTo>
                  <a:pt x="0" y="0"/>
                </a:lnTo>
                <a:lnTo>
                  <a:pt x="0" y="30479"/>
                </a:lnTo>
                <a:lnTo>
                  <a:pt x="4136135" y="30479"/>
                </a:lnTo>
                <a:lnTo>
                  <a:pt x="4136135" y="0"/>
                </a:lnTo>
                <a:close/>
              </a:path>
            </a:pathLst>
          </a:custGeom>
          <a:solidFill>
            <a:srgbClr val="30479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5"/>
          <p:cNvSpPr txBox="1"/>
          <p:nvPr/>
        </p:nvSpPr>
        <p:spPr>
          <a:xfrm>
            <a:off x="1078135" y="1026947"/>
            <a:ext cx="7673816" cy="25154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kern="0" spc="4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</a:t>
            </a:r>
            <a:r>
              <a:rPr kern="0" spc="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ern="0" spc="6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</a:t>
            </a:r>
            <a:r>
              <a:rPr kern="0" spc="25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</a:t>
            </a:r>
            <a:r>
              <a:rPr kern="0" spc="6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  <a:r>
              <a:rPr kern="0" spc="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(долей</a:t>
            </a:r>
            <a:r>
              <a:rPr kern="0" spc="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ern="0" spc="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них),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образованных</a:t>
            </a:r>
            <a:r>
              <a:rPr kern="0" spc="29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ern="0" spc="29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kern="0" spc="29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раздела,</a:t>
            </a:r>
            <a:r>
              <a:rPr kern="0" spc="29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объединения, </a:t>
            </a:r>
            <a:r>
              <a:rPr kern="0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перепланировки</a:t>
            </a:r>
            <a:r>
              <a:rPr kern="0" spc="307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ern="0" spc="311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</a:t>
            </a:r>
            <a:r>
              <a:rPr kern="0" spc="300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kern="0" spc="31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приобретенных</a:t>
            </a:r>
            <a:r>
              <a:rPr kern="0" spc="31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</a:t>
            </a:r>
            <a:r>
              <a:rPr kern="0" spc="-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выдела</a:t>
            </a:r>
            <a:r>
              <a:rPr kern="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</a:t>
            </a:r>
            <a:r>
              <a:rPr kern="0" spc="-2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kern="0" spc="-2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</a:t>
            </a:r>
            <a:r>
              <a:rPr kern="0" spc="-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 algn="just">
              <a:spcBef>
                <a:spcPts val="4"/>
              </a:spcBef>
            </a:pP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ern="0" spc="-3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kern="0" spc="-2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kern="0" spc="-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ern="0" spc="-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приобретению</a:t>
            </a:r>
            <a:r>
              <a:rPr kern="0" spc="-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kern="0" spc="-3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ern="0" spc="-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ern="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исходных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 помещений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(доли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ern="0" spc="-3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жилом</a:t>
            </a:r>
            <a:r>
              <a:rPr kern="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</a:t>
            </a:r>
            <a:r>
              <a:rPr kern="0" spc="-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ern="0" spc="-1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kern="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</a:t>
            </a:r>
            <a:r>
              <a:rPr kern="0" spc="-1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</a:t>
            </a:r>
            <a:r>
              <a:rPr kern="0" spc="-2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kern="0" spc="-1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</a:t>
            </a:r>
            <a:r>
              <a:rPr kern="0" spc="-1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помещения).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1"/>
              </a:spcBef>
            </a:pP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just"/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kern="0" spc="3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kern="0" spc="38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kern="0" spc="39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</a:t>
            </a:r>
            <a:r>
              <a:rPr kern="0" spc="3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</a:t>
            </a:r>
            <a:r>
              <a:rPr kern="0" spc="39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ern="0" spc="3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долей</a:t>
            </a:r>
            <a:r>
              <a:rPr kern="0" spc="39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ern="0" spc="3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них,</a:t>
            </a:r>
            <a:r>
              <a:rPr kern="0" spc="38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образованных</a:t>
            </a:r>
            <a:r>
              <a:rPr kern="0" spc="40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ern="0" spc="-3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1078135" y="3496722"/>
            <a:ext cx="6482715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93044" algn="l"/>
                <a:tab pos="2638901" algn="l"/>
                <a:tab pos="4043363" algn="l"/>
                <a:tab pos="5107781" algn="l"/>
              </a:tabLst>
            </a:pPr>
            <a:r>
              <a:rPr kern="0" spc="-8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kern="0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ern="0" spc="-8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  <a:r>
              <a:rPr kern="0" dirty="0">
                <a:solidFill>
                  <a:prstClr val="black"/>
                </a:solidFill>
                <a:uFill>
                  <a:solidFill>
                    <a:srgbClr val="3047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помещения,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7"/>
          <p:cNvSpPr txBox="1"/>
          <p:nvPr/>
        </p:nvSpPr>
        <p:spPr>
          <a:xfrm>
            <a:off x="1078135" y="3771043"/>
            <a:ext cx="5183029" cy="5681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1618774" algn="l"/>
                <a:tab pos="1829276" algn="l"/>
                <a:tab pos="3508534" algn="l"/>
                <a:tab pos="4182904" algn="l"/>
              </a:tabLst>
            </a:pP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помещения,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образованного</a:t>
            </a: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ern="0" spc="-3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8"/>
          <p:cNvSpPr txBox="1"/>
          <p:nvPr/>
        </p:nvSpPr>
        <p:spPr>
          <a:xfrm>
            <a:off x="4946523" y="4045382"/>
            <a:ext cx="1256823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29184" y="3771043"/>
            <a:ext cx="1135380" cy="5681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81451">
              <a:spcBef>
                <a:spcPts val="75"/>
              </a:spcBef>
            </a:pP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раздела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10"/>
          <p:cNvSpPr txBox="1"/>
          <p:nvPr/>
        </p:nvSpPr>
        <p:spPr>
          <a:xfrm>
            <a:off x="7575899" y="3496723"/>
            <a:ext cx="1177766" cy="8424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8615" marR="3810" indent="-127159" algn="r">
              <a:spcBef>
                <a:spcPts val="75"/>
              </a:spcBef>
            </a:pP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жилого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10" algn="r"/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1078135" y="4319702"/>
            <a:ext cx="2273141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</a:t>
            </a:r>
            <a:r>
              <a:rPr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</a:t>
            </a:r>
            <a:r>
              <a:rPr b="1" kern="0" spc="-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object 12"/>
          <p:cNvGrpSpPr/>
          <p:nvPr/>
        </p:nvGrpSpPr>
        <p:grpSpPr>
          <a:xfrm>
            <a:off x="0" y="983885"/>
            <a:ext cx="8813959" cy="3949541"/>
            <a:chOff x="0" y="1311846"/>
            <a:chExt cx="11751945" cy="5266055"/>
          </a:xfrm>
        </p:grpSpPr>
        <p:sp>
          <p:nvSpPr>
            <p:cNvPr id="31" name="object 13"/>
            <p:cNvSpPr/>
            <p:nvPr/>
          </p:nvSpPr>
          <p:spPr>
            <a:xfrm>
              <a:off x="1240536" y="1319529"/>
              <a:ext cx="10503535" cy="5250180"/>
            </a:xfrm>
            <a:custGeom>
              <a:avLst/>
              <a:gdLst/>
              <a:ahLst/>
              <a:cxnLst/>
              <a:rect l="l" t="t" r="r" b="b"/>
              <a:pathLst>
                <a:path w="10503535" h="5250180">
                  <a:moveTo>
                    <a:pt x="10503408" y="0"/>
                  </a:moveTo>
                  <a:lnTo>
                    <a:pt x="0" y="0"/>
                  </a:lnTo>
                  <a:lnTo>
                    <a:pt x="0" y="93980"/>
                  </a:lnTo>
                  <a:lnTo>
                    <a:pt x="0" y="5156200"/>
                  </a:lnTo>
                  <a:lnTo>
                    <a:pt x="0" y="5250180"/>
                  </a:lnTo>
                  <a:lnTo>
                    <a:pt x="10503408" y="5250180"/>
                  </a:lnTo>
                  <a:lnTo>
                    <a:pt x="10503408" y="5156365"/>
                  </a:lnTo>
                  <a:lnTo>
                    <a:pt x="10503408" y="5156200"/>
                  </a:lnTo>
                  <a:lnTo>
                    <a:pt x="10503408" y="94361"/>
                  </a:lnTo>
                  <a:lnTo>
                    <a:pt x="10409301" y="94361"/>
                  </a:lnTo>
                  <a:lnTo>
                    <a:pt x="10409301" y="5156200"/>
                  </a:lnTo>
                  <a:lnTo>
                    <a:pt x="94107" y="5156200"/>
                  </a:lnTo>
                  <a:lnTo>
                    <a:pt x="94107" y="93980"/>
                  </a:lnTo>
                  <a:lnTo>
                    <a:pt x="10503408" y="93980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14"/>
            <p:cNvSpPr/>
            <p:nvPr/>
          </p:nvSpPr>
          <p:spPr>
            <a:xfrm>
              <a:off x="1240535" y="1319783"/>
              <a:ext cx="10503535" cy="5250180"/>
            </a:xfrm>
            <a:custGeom>
              <a:avLst/>
              <a:gdLst/>
              <a:ahLst/>
              <a:cxnLst/>
              <a:rect l="l" t="t" r="r" b="b"/>
              <a:pathLst>
                <a:path w="10503535" h="5250180">
                  <a:moveTo>
                    <a:pt x="0" y="0"/>
                  </a:moveTo>
                  <a:lnTo>
                    <a:pt x="10503408" y="0"/>
                  </a:lnTo>
                  <a:lnTo>
                    <a:pt x="10503408" y="5250180"/>
                  </a:lnTo>
                  <a:lnTo>
                    <a:pt x="0" y="5250180"/>
                  </a:lnTo>
                  <a:lnTo>
                    <a:pt x="0" y="0"/>
                  </a:lnTo>
                  <a:close/>
                </a:path>
                <a:path w="10503535" h="5250180">
                  <a:moveTo>
                    <a:pt x="94106" y="94106"/>
                  </a:moveTo>
                  <a:lnTo>
                    <a:pt x="94106" y="5156098"/>
                  </a:lnTo>
                  <a:lnTo>
                    <a:pt x="10409300" y="5156098"/>
                  </a:lnTo>
                  <a:lnTo>
                    <a:pt x="10409300" y="94106"/>
                  </a:lnTo>
                  <a:lnTo>
                    <a:pt x="94106" y="94106"/>
                  </a:lnTo>
                  <a:close/>
                </a:path>
              </a:pathLst>
            </a:custGeom>
            <a:ln w="15875">
              <a:solidFill>
                <a:srgbClr val="293C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068" y="5212080"/>
              <a:ext cx="617219" cy="617219"/>
            </a:xfrm>
            <a:prstGeom prst="rect">
              <a:avLst/>
            </a:prstGeom>
          </p:spPr>
        </p:pic>
        <p:pic>
          <p:nvPicPr>
            <p:cNvPr id="34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792223"/>
              <a:ext cx="1181099" cy="118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FE1BE-1C4A-5D76-9B3B-B54E7F0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77536"/>
            <a:ext cx="561694" cy="64193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00200" y="228600"/>
            <a:ext cx="6524434" cy="553998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79C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08.08.2024 № 259-ФЗ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D79C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D79C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28600" y="884968"/>
            <a:ext cx="8700420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0D79C9"/>
                </a:solidFill>
                <a:latin typeface="Times New Roman"/>
                <a:ea typeface="+mn-ea"/>
                <a:cs typeface="Times New Roman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60602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 соответствии с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"/>
              </a:rPr>
              <a:t>абз. 8 п. 2 ст. 217.1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в случае продажи доли в объекте недвижимого имущества, приобретенной в соответствии с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5"/>
              </a:rPr>
              <a:t>ч. 4 ст. 10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Федерального закона от 29 декабря 2006 года № 256-ФЗ «О дополнительных мерах государственной поддержки семей, имеющих детей» или в качестве обязательного условия использования средств бюджетов бюджетной системы Российской Федерации на приобретение объекта недвижимого имущества, срок нахождения такой доли в объекте недвижимого имущества в собственности налогоплательщика исчисляется с даты приобретения этого объекта недвижимого имущества в собственность (или с даты, определяемой в соответствии с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6"/>
              </a:rPr>
              <a:t>абз. 4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п. 2 ст. 217.1) членом семьи налогоплательщика - владельцем сертификата (иного документа) на материнский (семейный) капитал (членом семьи налогоплательщика - получателем средств бюджетов бюджетной системы Российской Федерации) и (или) его супругом (супругой).</a:t>
            </a:r>
          </a:p>
          <a:p>
            <a:pPr marL="0" marR="0" lvl="0" indent="60602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Действие положения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"/>
              </a:rPr>
              <a:t>абз. 8 п. 2 ст. 217.1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НК РФ распространяется на доходы, полученные налогоплательщиками начиная с 1 января 2024 года.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D79C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38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FE1BE-1C4A-5D76-9B3B-B54E7F0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77536"/>
            <a:ext cx="561694" cy="641937"/>
          </a:xfrm>
          <a:prstGeom prst="rect">
            <a:avLst/>
          </a:prstGeom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1543050" y="171450"/>
            <a:ext cx="658158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79C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исчисления и уплаты НДФЛ с доходов нерезидента при продаже недвижимости на территории РФ?</a:t>
            </a:r>
            <a:b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D79C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514350" y="884968"/>
            <a:ext cx="841467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0D79C9"/>
                </a:solidFill>
                <a:latin typeface="Times New Roman"/>
                <a:ea typeface="+mn-ea"/>
                <a:cs typeface="Times New Roman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срок владения недвижимостью меньше установленного минимума, то по общему правилу доход нерезидента от продажи недвижимости на территории РФ облагается НДФЛ по ставке 30%. Имущественный вычет не предоставляется.</a:t>
            </a: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D79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общему правилу вы не являетесь налоговым резидентом РФ (далее - нерезидент), если фактически находитесь в РФ менее 183 календарных дней в течение 12 следующих подряд месяцев. Налоговый статус определяется по итогам календарного года, в котором вы получили доход. (п. 2 ст. 207, ст. 216, п. 3 ст. 225 НК РФ).</a:t>
            </a:r>
          </a:p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 нерезидента от продажи недвижимости, которая находится за пределами РФ, не облагается НДФЛ (п. 1 ст. 207, пп. 5 п. 3 ст. 208, п. 2 ст. 209 НК РФ).</a:t>
            </a:r>
          </a:p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недвижимость расположена на территории РФ, то в отношении дохода от ее продажи нерезидент признается плательщиком НДФЛ. Что в таком случае важно учитывать, рассмотрим далее (п. 1 ст. 207, пп. 5 п. 1 ст. 208 НК РФ).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D79C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0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FE1BE-1C4A-5D76-9B3B-B54E7F0A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77536"/>
            <a:ext cx="561694" cy="641937"/>
          </a:xfrm>
          <a:prstGeom prst="rect">
            <a:avLst/>
          </a:prstGeom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1543050" y="171450"/>
            <a:ext cx="6581584" cy="830997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79C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Условия освобождения дохода от налогообложения </a:t>
            </a: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доходов нерезидента при продаже недвижимости на территории РФ</a:t>
            </a:r>
            <a:r>
              <a:rPr kumimoji="0" lang="ru-RU" alt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D79C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514350" y="884968"/>
            <a:ext cx="841467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0D79C9"/>
                </a:solidFill>
                <a:latin typeface="Times New Roman"/>
                <a:ea typeface="+mn-ea"/>
                <a:cs typeface="Times New Roman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Необходимость уплачивать НДФЛ при продаже недвижимого имущества зависит, в частности, от срока его нахождения в собственности нерезидента. Это касается не только жилой недвижимости (например, квартиры, дома), но и земельного участка, машино - места и нежилых помещений (например, гаража, апартаментов) (п. 17.1 ст. 217, п. 2 ст. 217.1 НК РФ; п. 1 ст. 130 ГК РФ).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0600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общему правилу, если недвижимость находилась в вашей собственности не менее установленного минимального срока владения, доходы от продажи такого имущества не облагаются НДФЛ. Порядок исчисления указанного срока для нерезидентов такой же, как и для налоговых резидентов РФ (п. 2 ст. 217.1 НК РФ).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D79C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09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1003</Words>
  <Application>Microsoft Office PowerPoint</Application>
  <PresentationFormat>Экран (16:9)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Едемский Сергей Викторович</dc:creator>
  <cp:lastModifiedBy>Загороднюк Татьяна Владимировна</cp:lastModifiedBy>
  <cp:revision>27</cp:revision>
  <dcterms:modified xsi:type="dcterms:W3CDTF">2025-10-16T01:23:03Z</dcterms:modified>
</cp:coreProperties>
</file>